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y="6858000" cx="9144000"/>
  <p:notesSz cx="6858000" cy="9144000"/>
  <p:embeddedFontLst>
    <p:embeddedFont>
      <p:font typeface="Roboto"/>
      <p:regular r:id="rId87"/>
      <p:bold r:id="rId88"/>
      <p:italic r:id="rId89"/>
      <p:boldItalic r:id="rId90"/>
    </p:embeddedFont>
    <p:embeddedFont>
      <p:font typeface="Arimo"/>
      <p:regular r:id="rId91"/>
      <p:bold r:id="rId92"/>
      <p:italic r:id="rId93"/>
      <p:boldItalic r:id="rId94"/>
    </p:embeddedFont>
    <p:embeddedFont>
      <p:font typeface="Fira Sans Extra Condensed Medium"/>
      <p:regular r:id="rId95"/>
      <p:bold r:id="rId96"/>
      <p:italic r:id="rId97"/>
      <p:boldItalic r:id="rId98"/>
    </p:embeddedFont>
    <p:embeddedFont>
      <p:font typeface="Helvetica Neue"/>
      <p:regular r:id="rId99"/>
      <p:bold r:id="rId100"/>
      <p:italic r:id="rId101"/>
      <p:boldItalic r:id="rId102"/>
    </p:embeddedFont>
    <p:embeddedFont>
      <p:font typeface="Helvetica Neue Light"/>
      <p:regular r:id="rId103"/>
      <p:bold r:id="rId104"/>
      <p:italic r:id="rId105"/>
      <p:boldItalic r:id="rId106"/>
    </p:embeddedFont>
    <p:embeddedFont>
      <p:font typeface="Fira Sans Extra Condensed"/>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1" roundtripDataSignature="AMtx7mjF7NjUZgHDSFKE9LiiG1Tf/6aV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BB739D-0FB1-4F07-9ED3-FF9C2F291959}">
  <a:tblStyle styleId="{DDBB739D-0FB1-4F07-9ED3-FF9C2F291959}" styleName="Table_0">
    <a:wholeTbl>
      <a:tcTxStyle b="off" i="off">
        <a:font>
          <a:latin typeface="Helvetica Light"/>
          <a:ea typeface="Helvetica Light"/>
          <a:cs typeface="Helvetica Light"/>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12700">
              <a:solidFill>
                <a:srgbClr val="000000"/>
              </a:solidFill>
              <a:prstDash val="dashDot"/>
              <a:round/>
              <a:headEnd len="sm" w="sm" type="none"/>
              <a:tailEnd len="sm" w="sm" type="none"/>
            </a:ln>
          </a:top>
          <a:bottom>
            <a:ln cap="flat" cmpd="sng" w="12700">
              <a:solidFill>
                <a:srgbClr val="000000"/>
              </a:solidFill>
              <a:prstDash val="dashDot"/>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wholeTbl>
    <a:band1H>
      <a:tcTxStyle/>
    </a:band1H>
    <a:band2H>
      <a:tcTxStyle b="off" i="off"/>
      <a:tcStyle>
        <a:fill>
          <a:solidFill>
            <a:srgbClr val="EDEEEE"/>
          </a:solidFill>
        </a:fill>
      </a:tcStyle>
    </a:band2H>
    <a:band1V>
      <a:tcTxStyle/>
    </a:band1V>
    <a:band2V>
      <a:tcTxStyle/>
    </a:band2V>
    <a:lastCol>
      <a:tcTxStyle/>
    </a:lastCol>
    <a:firstCol>
      <a:tcTxStyle b="on" i="off">
        <a:font>
          <a:latin typeface="Helvetica"/>
          <a:ea typeface="Helvetica"/>
          <a:cs typeface="Helvetica"/>
        </a:font>
        <a:srgbClr val="000000"/>
      </a:tcTxStyle>
      <a:tcStyle>
        <a:tcBdr>
          <a:left>
            <a:ln cap="flat" cmpd="sng" w="9525">
              <a:solidFill>
                <a:srgbClr val="000000">
                  <a:alpha val="0"/>
                </a:srgbClr>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dashDot"/>
              <a:round/>
              <a:headEnd len="sm" w="sm" type="none"/>
              <a:tailEnd len="sm" w="sm" type="none"/>
            </a:ln>
          </a:top>
          <a:bottom>
            <a:ln cap="flat" cmpd="sng" w="12700">
              <a:solidFill>
                <a:srgbClr val="000000"/>
              </a:solidFill>
              <a:prstDash val="dashDot"/>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firstCol>
    <a:lastRow>
      <a:tcTxStyle b="on" i="off">
        <a:font>
          <a:latin typeface="Helvetica"/>
          <a:ea typeface="Helvetica"/>
          <a:cs typeface="Helvetica"/>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12700">
              <a:solidFill>
                <a:srgbClr val="000000"/>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a:ea typeface="Helvetica"/>
          <a:cs typeface="Helvetica"/>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FiraSansExtraCondensed-regular.fntdata"/><Relationship Id="rId106" Type="http://schemas.openxmlformats.org/officeDocument/2006/relationships/font" Target="fonts/HelveticaNeueLight-boldItalic.fntdata"/><Relationship Id="rId105" Type="http://schemas.openxmlformats.org/officeDocument/2006/relationships/font" Target="fonts/HelveticaNeueLight-italic.fntdata"/><Relationship Id="rId104" Type="http://schemas.openxmlformats.org/officeDocument/2006/relationships/font" Target="fonts/HelveticaNeueLight-bold.fntdata"/><Relationship Id="rId109" Type="http://schemas.openxmlformats.org/officeDocument/2006/relationships/font" Target="fonts/FiraSansExtraCondensed-italic.fntdata"/><Relationship Id="rId108" Type="http://schemas.openxmlformats.org/officeDocument/2006/relationships/font" Target="fonts/FiraSansExtraCondensed-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Light-regular.fntdata"/><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FiraSansExtraCondensedMedium-regular.fntdata"/><Relationship Id="rId94" Type="http://schemas.openxmlformats.org/officeDocument/2006/relationships/font" Target="fonts/Arimo-boldItalic.fntdata"/><Relationship Id="rId97" Type="http://schemas.openxmlformats.org/officeDocument/2006/relationships/font" Target="fonts/FiraSansExtraCondensedMedium-italic.fntdata"/><Relationship Id="rId96" Type="http://schemas.openxmlformats.org/officeDocument/2006/relationships/font" Target="fonts/FiraSansExtraCondensedMedium-bold.fntdata"/><Relationship Id="rId11" Type="http://schemas.openxmlformats.org/officeDocument/2006/relationships/slide" Target="slides/slide6.xml"/><Relationship Id="rId99" Type="http://schemas.openxmlformats.org/officeDocument/2006/relationships/font" Target="fonts/HelveticaNeue-regular.fntdata"/><Relationship Id="rId10" Type="http://schemas.openxmlformats.org/officeDocument/2006/relationships/slide" Target="slides/slide5.xml"/><Relationship Id="rId98" Type="http://schemas.openxmlformats.org/officeDocument/2006/relationships/font" Target="fonts/FiraSansExtraCondensedMedium-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Arimo-regular.fntdata"/><Relationship Id="rId90" Type="http://schemas.openxmlformats.org/officeDocument/2006/relationships/font" Target="fonts/Roboto-boldItalic.fntdata"/><Relationship Id="rId93" Type="http://schemas.openxmlformats.org/officeDocument/2006/relationships/font" Target="fonts/Arimo-italic.fntdata"/><Relationship Id="rId92" Type="http://schemas.openxmlformats.org/officeDocument/2006/relationships/font" Target="fonts/Arimo-bold.fntdata"/><Relationship Id="rId15" Type="http://schemas.openxmlformats.org/officeDocument/2006/relationships/slide" Target="slides/slide10.xml"/><Relationship Id="rId110" Type="http://schemas.openxmlformats.org/officeDocument/2006/relationships/font" Target="fonts/FiraSansExtraCondensed-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1" Type="http://customschemas.google.com/relationships/presentationmetadata" Target="meta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Roboto-bold.fntdata"/><Relationship Id="rId87" Type="http://schemas.openxmlformats.org/officeDocument/2006/relationships/font" Target="fonts/Roboto-regular.fntdata"/><Relationship Id="rId89" Type="http://schemas.openxmlformats.org/officeDocument/2006/relationships/font" Target="fonts/Roboto-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 name="Google Shape;3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 name="Google Shape;4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7" name="Google Shape;74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9" name="Google Shape;929;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 name="Google Shape;94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 name="Google Shape;97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 name="Google Shape;998;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8" name="Google Shape;111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2" name="Google Shape;116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7" name="Google Shape;117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4" name="Google Shape;1294;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8" name="Google Shape;133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7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1" name="Google Shape;1401;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7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3" name="Google Shape;141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7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7" name="Google Shape;142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1" name="Google Shape;1441;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2a05d6f200_0_1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g32a05d6f200_0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8" name="Google Shape;1468;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2a05d6f200_0_1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g32a05d6f200_0_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7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8" name="Google Shape;1478;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x">
  <p:cSld name="TITLE_AND_BODY">
    <p:spTree>
      <p:nvGrpSpPr>
        <p:cNvPr id="8" name="Shape 8"/>
        <p:cNvGrpSpPr/>
        <p:nvPr/>
      </p:nvGrpSpPr>
      <p:grpSpPr>
        <a:xfrm>
          <a:off x="0" y="0"/>
          <a:ext cx="0" cy="0"/>
          <a:chOff x="0" y="0"/>
          <a:chExt cx="0" cy="0"/>
        </a:xfrm>
      </p:grpSpPr>
      <p:sp>
        <p:nvSpPr>
          <p:cNvPr id="9" name="Google Shape;9;p81"/>
          <p:cNvSpPr txBox="1"/>
          <p:nvPr>
            <p:ph type="title"/>
          </p:nvPr>
        </p:nvSpPr>
        <p:spPr>
          <a:xfrm>
            <a:off x="892968" y="1151929"/>
            <a:ext cx="7358064" cy="2321720"/>
          </a:xfrm>
          <a:prstGeom prst="rect">
            <a:avLst/>
          </a:prstGeom>
          <a:noFill/>
          <a:ln>
            <a:noFill/>
          </a:ln>
        </p:spPr>
        <p:txBody>
          <a:bodyPr anchorCtr="0" anchor="b"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 name="Google Shape;10;p81"/>
          <p:cNvSpPr txBox="1"/>
          <p:nvPr>
            <p:ph idx="1" type="body"/>
          </p:nvPr>
        </p:nvSpPr>
        <p:spPr>
          <a:xfrm>
            <a:off x="892968" y="3536156"/>
            <a:ext cx="7358064" cy="794743"/>
          </a:xfrm>
          <a:prstGeom prst="rect">
            <a:avLst/>
          </a:prstGeom>
          <a:noFill/>
          <a:ln>
            <a:noFill/>
          </a:ln>
        </p:spPr>
        <p:txBody>
          <a:bodyPr anchorCtr="0" anchor="t" bIns="0" lIns="0" spcFirstLastPara="1" rIns="0" wrap="square" tIns="0">
            <a:normAutofit/>
          </a:bodyPr>
          <a:lstStyle>
            <a:lvl1pPr indent="-228600" lvl="0" marL="457200" algn="ctr">
              <a:spcBef>
                <a:spcPts val="0"/>
              </a:spcBef>
              <a:spcAft>
                <a:spcPts val="0"/>
              </a:spcAft>
              <a:buSzPts val="2200"/>
              <a:buFont typeface="Helvetica Neue Light"/>
              <a:buNone/>
              <a:defRPr sz="2200"/>
            </a:lvl1pPr>
            <a:lvl2pPr indent="-228600" lvl="1" marL="914400" algn="ctr">
              <a:spcBef>
                <a:spcPts val="0"/>
              </a:spcBef>
              <a:spcAft>
                <a:spcPts val="0"/>
              </a:spcAft>
              <a:buSzPts val="2200"/>
              <a:buFont typeface="Helvetica Neue Light"/>
              <a:buNone/>
              <a:defRPr sz="2200"/>
            </a:lvl2pPr>
            <a:lvl3pPr indent="-228600" lvl="2" marL="1371600" algn="ctr">
              <a:spcBef>
                <a:spcPts val="0"/>
              </a:spcBef>
              <a:spcAft>
                <a:spcPts val="0"/>
              </a:spcAft>
              <a:buSzPts val="2200"/>
              <a:buFont typeface="Helvetica Neue Light"/>
              <a:buNone/>
              <a:defRPr sz="2200"/>
            </a:lvl3pPr>
            <a:lvl4pPr indent="-228600" lvl="3" marL="1828800" algn="ctr">
              <a:spcBef>
                <a:spcPts val="0"/>
              </a:spcBef>
              <a:spcAft>
                <a:spcPts val="0"/>
              </a:spcAft>
              <a:buSzPts val="2200"/>
              <a:buFont typeface="Helvetica Neue Light"/>
              <a:buNone/>
              <a:defRPr sz="2200"/>
            </a:lvl4pPr>
            <a:lvl5pPr indent="-228600" lvl="4" marL="2286000" algn="ctr">
              <a:spcBef>
                <a:spcPts val="0"/>
              </a:spcBef>
              <a:spcAft>
                <a:spcPts val="0"/>
              </a:spcAft>
              <a:buSzPts val="2200"/>
              <a:buFont typeface="Helvetica Neue Light"/>
              <a:buNone/>
              <a:defRPr sz="2200"/>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30" name="Shape 3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31" name="Shape 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 name="Shape 3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11" name="Shape 11"/>
        <p:cNvGrpSpPr/>
        <p:nvPr/>
      </p:nvGrpSpPr>
      <p:grpSpPr>
        <a:xfrm>
          <a:off x="0" y="0"/>
          <a:ext cx="0" cy="0"/>
          <a:chOff x="0" y="0"/>
          <a:chExt cx="0" cy="0"/>
        </a:xfrm>
      </p:grpSpPr>
      <p:sp>
        <p:nvSpPr>
          <p:cNvPr id="12" name="Google Shape;12;p82"/>
          <p:cNvSpPr txBox="1"/>
          <p:nvPr>
            <p:ph type="title"/>
          </p:nvPr>
        </p:nvSpPr>
        <p:spPr>
          <a:xfrm>
            <a:off x="892968" y="4723804"/>
            <a:ext cx="7358064" cy="1000126"/>
          </a:xfrm>
          <a:prstGeom prst="rect">
            <a:avLst/>
          </a:prstGeom>
          <a:noFill/>
          <a:ln>
            <a:noFill/>
          </a:ln>
        </p:spPr>
        <p:txBody>
          <a:bodyPr anchorCtr="0" anchor="b"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 name="Google Shape;13;p82"/>
          <p:cNvSpPr txBox="1"/>
          <p:nvPr>
            <p:ph idx="1" type="body"/>
          </p:nvPr>
        </p:nvSpPr>
        <p:spPr>
          <a:xfrm>
            <a:off x="892968" y="5759648"/>
            <a:ext cx="7358064" cy="794743"/>
          </a:xfrm>
          <a:prstGeom prst="rect">
            <a:avLst/>
          </a:prstGeom>
          <a:noFill/>
          <a:ln>
            <a:noFill/>
          </a:ln>
        </p:spPr>
        <p:txBody>
          <a:bodyPr anchorCtr="0" anchor="t" bIns="0" lIns="0" spcFirstLastPara="1" rIns="0" wrap="square" tIns="0">
            <a:normAutofit/>
          </a:bodyPr>
          <a:lstStyle>
            <a:lvl1pPr indent="-228600" lvl="0" marL="457200" algn="ctr">
              <a:spcBef>
                <a:spcPts val="0"/>
              </a:spcBef>
              <a:spcAft>
                <a:spcPts val="0"/>
              </a:spcAft>
              <a:buSzPts val="2200"/>
              <a:buFont typeface="Helvetica Neue Light"/>
              <a:buNone/>
              <a:defRPr sz="2200"/>
            </a:lvl1pPr>
            <a:lvl2pPr indent="-228600" lvl="1" marL="914400" algn="ctr">
              <a:spcBef>
                <a:spcPts val="0"/>
              </a:spcBef>
              <a:spcAft>
                <a:spcPts val="0"/>
              </a:spcAft>
              <a:buSzPts val="2200"/>
              <a:buFont typeface="Helvetica Neue Light"/>
              <a:buNone/>
              <a:defRPr sz="2200"/>
            </a:lvl2pPr>
            <a:lvl3pPr indent="-228600" lvl="2" marL="1371600" algn="ctr">
              <a:spcBef>
                <a:spcPts val="0"/>
              </a:spcBef>
              <a:spcAft>
                <a:spcPts val="0"/>
              </a:spcAft>
              <a:buSzPts val="2200"/>
              <a:buFont typeface="Helvetica Neue Light"/>
              <a:buNone/>
              <a:defRPr sz="2200"/>
            </a:lvl3pPr>
            <a:lvl4pPr indent="-228600" lvl="3" marL="1828800" algn="ctr">
              <a:spcBef>
                <a:spcPts val="0"/>
              </a:spcBef>
              <a:spcAft>
                <a:spcPts val="0"/>
              </a:spcAft>
              <a:buSzPts val="2200"/>
              <a:buFont typeface="Helvetica Neue Light"/>
              <a:buNone/>
              <a:defRPr sz="2200"/>
            </a:lvl4pPr>
            <a:lvl5pPr indent="-228600" lvl="4" marL="2286000" algn="ctr">
              <a:spcBef>
                <a:spcPts val="0"/>
              </a:spcBef>
              <a:spcAft>
                <a:spcPts val="0"/>
              </a:spcAft>
              <a:buSzPts val="2200"/>
              <a:buFont typeface="Helvetica Neue Light"/>
              <a:buNone/>
              <a:defRPr sz="2200"/>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14" name="Shape 14"/>
        <p:cNvGrpSpPr/>
        <p:nvPr/>
      </p:nvGrpSpPr>
      <p:grpSpPr>
        <a:xfrm>
          <a:off x="0" y="0"/>
          <a:ext cx="0" cy="0"/>
          <a:chOff x="0" y="0"/>
          <a:chExt cx="0" cy="0"/>
        </a:xfrm>
      </p:grpSpPr>
      <p:sp>
        <p:nvSpPr>
          <p:cNvPr id="15" name="Google Shape;15;p83"/>
          <p:cNvSpPr txBox="1"/>
          <p:nvPr>
            <p:ph type="title"/>
          </p:nvPr>
        </p:nvSpPr>
        <p:spPr>
          <a:xfrm>
            <a:off x="892968" y="2268140"/>
            <a:ext cx="7358064" cy="2321720"/>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16" name="Shape 16"/>
        <p:cNvGrpSpPr/>
        <p:nvPr/>
      </p:nvGrpSpPr>
      <p:grpSpPr>
        <a:xfrm>
          <a:off x="0" y="0"/>
          <a:ext cx="0" cy="0"/>
          <a:chOff x="0" y="0"/>
          <a:chExt cx="0" cy="0"/>
        </a:xfrm>
      </p:grpSpPr>
      <p:sp>
        <p:nvSpPr>
          <p:cNvPr id="17" name="Google Shape;17;p84"/>
          <p:cNvSpPr txBox="1"/>
          <p:nvPr>
            <p:ph type="title"/>
          </p:nvPr>
        </p:nvSpPr>
        <p:spPr>
          <a:xfrm>
            <a:off x="669726" y="446484"/>
            <a:ext cx="3750470" cy="2803923"/>
          </a:xfrm>
          <a:prstGeom prst="rect">
            <a:avLst/>
          </a:prstGeom>
          <a:noFill/>
          <a:ln>
            <a:noFill/>
          </a:ln>
        </p:spPr>
        <p:txBody>
          <a:bodyPr anchorCtr="0" anchor="b" bIns="0" lIns="0" spcFirstLastPara="1" rIns="0" wrap="square" tIns="0">
            <a:normAutofit/>
          </a:bodyPr>
          <a:lstStyle>
            <a:lvl1pPr lvl="0" algn="ctr">
              <a:spcBef>
                <a:spcPts val="0"/>
              </a:spcBef>
              <a:spcAft>
                <a:spcPts val="0"/>
              </a:spcAft>
              <a:buSzPts val="1400"/>
              <a:buNone/>
              <a:defRPr sz="4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84"/>
          <p:cNvSpPr txBox="1"/>
          <p:nvPr>
            <p:ph idx="1" type="body"/>
          </p:nvPr>
        </p:nvSpPr>
        <p:spPr>
          <a:xfrm>
            <a:off x="669726" y="3348632"/>
            <a:ext cx="3750470" cy="2884290"/>
          </a:xfrm>
          <a:prstGeom prst="rect">
            <a:avLst/>
          </a:prstGeom>
          <a:noFill/>
          <a:ln>
            <a:noFill/>
          </a:ln>
        </p:spPr>
        <p:txBody>
          <a:bodyPr anchorCtr="0" anchor="t" bIns="0" lIns="0" spcFirstLastPara="1" rIns="0" wrap="square" tIns="0">
            <a:normAutofit/>
          </a:bodyPr>
          <a:lstStyle>
            <a:lvl1pPr indent="-228600" lvl="0" marL="457200" algn="ctr">
              <a:spcBef>
                <a:spcPts val="0"/>
              </a:spcBef>
              <a:spcAft>
                <a:spcPts val="0"/>
              </a:spcAft>
              <a:buSzPts val="2200"/>
              <a:buFont typeface="Helvetica Neue Light"/>
              <a:buNone/>
              <a:defRPr sz="2200"/>
            </a:lvl1pPr>
            <a:lvl2pPr indent="-228600" lvl="1" marL="914400" algn="ctr">
              <a:spcBef>
                <a:spcPts val="0"/>
              </a:spcBef>
              <a:spcAft>
                <a:spcPts val="0"/>
              </a:spcAft>
              <a:buSzPts val="2200"/>
              <a:buFont typeface="Helvetica Neue Light"/>
              <a:buNone/>
              <a:defRPr sz="2200"/>
            </a:lvl2pPr>
            <a:lvl3pPr indent="-228600" lvl="2" marL="1371600" algn="ctr">
              <a:spcBef>
                <a:spcPts val="0"/>
              </a:spcBef>
              <a:spcAft>
                <a:spcPts val="0"/>
              </a:spcAft>
              <a:buSzPts val="2200"/>
              <a:buFont typeface="Helvetica Neue Light"/>
              <a:buNone/>
              <a:defRPr sz="2200"/>
            </a:lvl3pPr>
            <a:lvl4pPr indent="-228600" lvl="3" marL="1828800" algn="ctr">
              <a:spcBef>
                <a:spcPts val="0"/>
              </a:spcBef>
              <a:spcAft>
                <a:spcPts val="0"/>
              </a:spcAft>
              <a:buSzPts val="2200"/>
              <a:buFont typeface="Helvetica Neue Light"/>
              <a:buNone/>
              <a:defRPr sz="2200"/>
            </a:lvl4pPr>
            <a:lvl5pPr indent="-228600" lvl="4" marL="2286000" algn="ctr">
              <a:spcBef>
                <a:spcPts val="0"/>
              </a:spcBef>
              <a:spcAft>
                <a:spcPts val="0"/>
              </a:spcAft>
              <a:buSzPts val="2200"/>
              <a:buFont typeface="Helvetica Neue Light"/>
              <a:buNone/>
              <a:defRPr sz="2200"/>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19" name="Shape 19"/>
        <p:cNvGrpSpPr/>
        <p:nvPr/>
      </p:nvGrpSpPr>
      <p:grpSpPr>
        <a:xfrm>
          <a:off x="0" y="0"/>
          <a:ext cx="0" cy="0"/>
          <a:chOff x="0" y="0"/>
          <a:chExt cx="0" cy="0"/>
        </a:xfrm>
      </p:grpSpPr>
      <p:sp>
        <p:nvSpPr>
          <p:cNvPr id="20" name="Google Shape;20;p85"/>
          <p:cNvSpPr txBox="1"/>
          <p:nvPr>
            <p:ph type="title"/>
          </p:nvPr>
        </p:nvSpPr>
        <p:spPr>
          <a:xfrm>
            <a:off x="669726" y="312539"/>
            <a:ext cx="7804548" cy="1518047"/>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1" name="Shape 21"/>
        <p:cNvGrpSpPr/>
        <p:nvPr/>
      </p:nvGrpSpPr>
      <p:grpSpPr>
        <a:xfrm>
          <a:off x="0" y="0"/>
          <a:ext cx="0" cy="0"/>
          <a:chOff x="0" y="0"/>
          <a:chExt cx="0" cy="0"/>
        </a:xfrm>
      </p:grpSpPr>
      <p:sp>
        <p:nvSpPr>
          <p:cNvPr id="22" name="Google Shape;22;p86"/>
          <p:cNvSpPr txBox="1"/>
          <p:nvPr>
            <p:ph type="title"/>
          </p:nvPr>
        </p:nvSpPr>
        <p:spPr>
          <a:xfrm>
            <a:off x="669726" y="312539"/>
            <a:ext cx="7804548" cy="1518047"/>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86"/>
          <p:cNvSpPr txBox="1"/>
          <p:nvPr>
            <p:ph idx="1" type="body"/>
          </p:nvPr>
        </p:nvSpPr>
        <p:spPr>
          <a:xfrm>
            <a:off x="669726" y="1830585"/>
            <a:ext cx="7804548" cy="4420197"/>
          </a:xfrm>
          <a:prstGeom prst="rect">
            <a:avLst/>
          </a:prstGeom>
          <a:noFill/>
          <a:ln>
            <a:noFill/>
          </a:ln>
        </p:spPr>
        <p:txBody>
          <a:bodyPr anchorCtr="0" anchor="ctr" bIns="0" lIns="0" spcFirstLastPara="1" rIns="0" wrap="square" tIns="0">
            <a:normAutofit/>
          </a:bodyPr>
          <a:lstStyle>
            <a:lvl1pPr indent="-314325" lvl="0" marL="457200" algn="l">
              <a:spcBef>
                <a:spcPts val="4200"/>
              </a:spcBef>
              <a:spcAft>
                <a:spcPts val="0"/>
              </a:spcAft>
              <a:buSzPts val="1350"/>
              <a:buChar char="•"/>
              <a:defRPr/>
            </a:lvl1pPr>
            <a:lvl2pPr indent="-314325" lvl="1" marL="914400" algn="l">
              <a:spcBef>
                <a:spcPts val="4200"/>
              </a:spcBef>
              <a:spcAft>
                <a:spcPts val="0"/>
              </a:spcAft>
              <a:buSzPts val="1350"/>
              <a:buChar char="•"/>
              <a:defRPr/>
            </a:lvl2pPr>
            <a:lvl3pPr indent="-314325" lvl="2" marL="1371600" algn="l">
              <a:spcBef>
                <a:spcPts val="4200"/>
              </a:spcBef>
              <a:spcAft>
                <a:spcPts val="0"/>
              </a:spcAft>
              <a:buSzPts val="1350"/>
              <a:buChar char="•"/>
              <a:defRPr/>
            </a:lvl3pPr>
            <a:lvl4pPr indent="-314325" lvl="3" marL="1828800" algn="l">
              <a:spcBef>
                <a:spcPts val="4200"/>
              </a:spcBef>
              <a:spcAft>
                <a:spcPts val="0"/>
              </a:spcAft>
              <a:buSzPts val="1350"/>
              <a:buChar char="•"/>
              <a:defRPr/>
            </a:lvl4pPr>
            <a:lvl5pPr indent="-314325" lvl="4" marL="2286000" algn="l">
              <a:spcBef>
                <a:spcPts val="4200"/>
              </a:spcBef>
              <a:spcAft>
                <a:spcPts val="0"/>
              </a:spcAft>
              <a:buSzPts val="1350"/>
              <a:buChar char="•"/>
              <a:defRPr/>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24" name="Shape 24"/>
        <p:cNvGrpSpPr/>
        <p:nvPr/>
      </p:nvGrpSpPr>
      <p:grpSpPr>
        <a:xfrm>
          <a:off x="0" y="0"/>
          <a:ext cx="0" cy="0"/>
          <a:chOff x="0" y="0"/>
          <a:chExt cx="0" cy="0"/>
        </a:xfrm>
      </p:grpSpPr>
      <p:sp>
        <p:nvSpPr>
          <p:cNvPr id="25" name="Google Shape;25;p87"/>
          <p:cNvSpPr txBox="1"/>
          <p:nvPr>
            <p:ph type="title"/>
          </p:nvPr>
        </p:nvSpPr>
        <p:spPr>
          <a:xfrm>
            <a:off x="669726" y="312539"/>
            <a:ext cx="7804548" cy="1518047"/>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 name="Google Shape;26;p87"/>
          <p:cNvSpPr txBox="1"/>
          <p:nvPr>
            <p:ph idx="1" type="body"/>
          </p:nvPr>
        </p:nvSpPr>
        <p:spPr>
          <a:xfrm>
            <a:off x="669726" y="1830585"/>
            <a:ext cx="3750470" cy="4420197"/>
          </a:xfrm>
          <a:prstGeom prst="rect">
            <a:avLst/>
          </a:prstGeom>
          <a:noFill/>
          <a:ln>
            <a:noFill/>
          </a:ln>
        </p:spPr>
        <p:txBody>
          <a:bodyPr anchorCtr="0" anchor="ctr" bIns="0" lIns="0" spcFirstLastPara="1" rIns="0" wrap="square" tIns="0">
            <a:normAutofit/>
          </a:bodyPr>
          <a:lstStyle>
            <a:lvl1pPr indent="-314325" lvl="0" marL="457200" algn="l">
              <a:spcBef>
                <a:spcPts val="3200"/>
              </a:spcBef>
              <a:spcAft>
                <a:spcPts val="0"/>
              </a:spcAft>
              <a:buSzPts val="1350"/>
              <a:buFont typeface="Helvetica Neue Light"/>
              <a:buChar char="•"/>
              <a:defRPr sz="1800"/>
            </a:lvl1pPr>
            <a:lvl2pPr indent="-314325" lvl="1" marL="914400" algn="l">
              <a:spcBef>
                <a:spcPts val="3200"/>
              </a:spcBef>
              <a:spcAft>
                <a:spcPts val="0"/>
              </a:spcAft>
              <a:buSzPts val="1350"/>
              <a:buFont typeface="Helvetica Neue Light"/>
              <a:buChar char="•"/>
              <a:defRPr sz="1800"/>
            </a:lvl2pPr>
            <a:lvl3pPr indent="-314325" lvl="2" marL="1371600" algn="l">
              <a:spcBef>
                <a:spcPts val="3200"/>
              </a:spcBef>
              <a:spcAft>
                <a:spcPts val="0"/>
              </a:spcAft>
              <a:buSzPts val="1350"/>
              <a:buFont typeface="Helvetica Neue Light"/>
              <a:buChar char="•"/>
              <a:defRPr sz="1800"/>
            </a:lvl3pPr>
            <a:lvl4pPr indent="-314325" lvl="3" marL="1828800" algn="l">
              <a:spcBef>
                <a:spcPts val="3200"/>
              </a:spcBef>
              <a:spcAft>
                <a:spcPts val="0"/>
              </a:spcAft>
              <a:buSzPts val="1350"/>
              <a:buFont typeface="Helvetica Neue Light"/>
              <a:buChar char="•"/>
              <a:defRPr sz="1800"/>
            </a:lvl4pPr>
            <a:lvl5pPr indent="-314325" lvl="4" marL="2286000" algn="l">
              <a:spcBef>
                <a:spcPts val="3200"/>
              </a:spcBef>
              <a:spcAft>
                <a:spcPts val="0"/>
              </a:spcAft>
              <a:buSzPts val="1350"/>
              <a:buFont typeface="Helvetica Neue Light"/>
              <a:buChar char="•"/>
              <a:defRPr sz="1800"/>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7" name="Shape 27"/>
        <p:cNvGrpSpPr/>
        <p:nvPr/>
      </p:nvGrpSpPr>
      <p:grpSpPr>
        <a:xfrm>
          <a:off x="0" y="0"/>
          <a:ext cx="0" cy="0"/>
          <a:chOff x="0" y="0"/>
          <a:chExt cx="0" cy="0"/>
        </a:xfrm>
      </p:grpSpPr>
      <p:sp>
        <p:nvSpPr>
          <p:cNvPr id="28" name="Google Shape;28;p88"/>
          <p:cNvSpPr txBox="1"/>
          <p:nvPr>
            <p:ph idx="1" type="body"/>
          </p:nvPr>
        </p:nvSpPr>
        <p:spPr>
          <a:xfrm>
            <a:off x="669726" y="892968"/>
            <a:ext cx="7804548" cy="5072064"/>
          </a:xfrm>
          <a:prstGeom prst="rect">
            <a:avLst/>
          </a:prstGeom>
          <a:noFill/>
          <a:ln>
            <a:noFill/>
          </a:ln>
        </p:spPr>
        <p:txBody>
          <a:bodyPr anchorCtr="0" anchor="ctr" bIns="0" lIns="0" spcFirstLastPara="1" rIns="0" wrap="square" tIns="0">
            <a:normAutofit/>
          </a:bodyPr>
          <a:lstStyle>
            <a:lvl1pPr indent="-314325" lvl="0" marL="457200" algn="l">
              <a:spcBef>
                <a:spcPts val="4200"/>
              </a:spcBef>
              <a:spcAft>
                <a:spcPts val="0"/>
              </a:spcAft>
              <a:buSzPts val="1350"/>
              <a:buChar char="•"/>
              <a:defRPr/>
            </a:lvl1pPr>
            <a:lvl2pPr indent="-314325" lvl="1" marL="914400" algn="l">
              <a:spcBef>
                <a:spcPts val="4200"/>
              </a:spcBef>
              <a:spcAft>
                <a:spcPts val="0"/>
              </a:spcAft>
              <a:buSzPts val="1350"/>
              <a:buChar char="•"/>
              <a:defRPr/>
            </a:lvl2pPr>
            <a:lvl3pPr indent="-314325" lvl="2" marL="1371600" algn="l">
              <a:spcBef>
                <a:spcPts val="4200"/>
              </a:spcBef>
              <a:spcAft>
                <a:spcPts val="0"/>
              </a:spcAft>
              <a:buSzPts val="1350"/>
              <a:buChar char="•"/>
              <a:defRPr/>
            </a:lvl3pPr>
            <a:lvl4pPr indent="-314325" lvl="3" marL="1828800" algn="l">
              <a:spcBef>
                <a:spcPts val="4200"/>
              </a:spcBef>
              <a:spcAft>
                <a:spcPts val="0"/>
              </a:spcAft>
              <a:buSzPts val="1350"/>
              <a:buChar char="•"/>
              <a:defRPr/>
            </a:lvl4pPr>
            <a:lvl5pPr indent="-314325" lvl="4" marL="2286000" algn="l">
              <a:spcBef>
                <a:spcPts val="4200"/>
              </a:spcBef>
              <a:spcAft>
                <a:spcPts val="0"/>
              </a:spcAft>
              <a:buSzPts val="1350"/>
              <a:buChar char="•"/>
              <a:defRPr/>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29" name="Shape 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80"/>
          <p:cNvSpPr txBox="1"/>
          <p:nvPr>
            <p:ph type="title"/>
          </p:nvPr>
        </p:nvSpPr>
        <p:spPr>
          <a:xfrm>
            <a:off x="669726" y="312539"/>
            <a:ext cx="7804548" cy="1518047"/>
          </a:xfrm>
          <a:prstGeom prst="rect">
            <a:avLst/>
          </a:prstGeom>
          <a:noFill/>
          <a:ln>
            <a:noFill/>
          </a:ln>
        </p:spPr>
        <p:txBody>
          <a:bodyPr anchorCtr="0" anchor="ctr" bIns="0" lIns="0" spcFirstLastPara="1" rIns="0" wrap="square" tIns="0">
            <a:normAutofit/>
          </a:bodyPr>
          <a:lstStyle>
            <a:lvl1pPr lvl="0"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1pPr>
            <a:lvl2pPr lvl="1"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2pPr>
            <a:lvl3pPr lvl="2"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3pPr>
            <a:lvl4pPr lvl="3"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4pPr>
            <a:lvl5pPr lvl="4"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5pPr>
            <a:lvl6pPr lvl="5"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6pPr>
            <a:lvl7pPr lvl="6"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7pPr>
            <a:lvl8pPr lvl="7"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8pPr>
            <a:lvl9pPr lvl="8"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9pPr>
          </a:lstStyle>
          <a:p/>
        </p:txBody>
      </p:sp>
      <p:sp>
        <p:nvSpPr>
          <p:cNvPr id="7" name="Google Shape;7;p80"/>
          <p:cNvSpPr txBox="1"/>
          <p:nvPr>
            <p:ph idx="1" type="body"/>
          </p:nvPr>
        </p:nvSpPr>
        <p:spPr>
          <a:xfrm>
            <a:off x="669726" y="1830585"/>
            <a:ext cx="7804548" cy="4420197"/>
          </a:xfrm>
          <a:prstGeom prst="rect">
            <a:avLst/>
          </a:prstGeom>
          <a:noFill/>
          <a:ln>
            <a:noFill/>
          </a:ln>
        </p:spPr>
        <p:txBody>
          <a:bodyPr anchorCtr="0" anchor="ctr" bIns="0" lIns="0" spcFirstLastPara="1" rIns="0" wrap="square" tIns="0">
            <a:normAutofit/>
          </a:bodyPr>
          <a:lstStyle>
            <a:lvl1pPr indent="-342900" lvl="0" marL="4572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1pPr>
            <a:lvl2pPr indent="-342900" lvl="1" marL="9144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2pPr>
            <a:lvl3pPr indent="-342900" lvl="2" marL="13716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3pPr>
            <a:lvl4pPr indent="-342900" lvl="3" marL="18288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4pPr>
            <a:lvl5pPr indent="-342900" lvl="4" marL="22860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5pPr>
            <a:lvl6pPr indent="-342900" lvl="5" marL="27432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6pPr>
            <a:lvl7pPr indent="-342900" lvl="6" marL="32004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7pPr>
            <a:lvl8pPr indent="-342900" lvl="7" marL="36576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8pPr>
            <a:lvl9pPr indent="-342900" lvl="8" marL="41148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hyperlink" Target="https://www.youtube.com/watch?v=v_uodKAywXA" TargetMode="External"/><Relationship Id="rId5" Type="http://schemas.openxmlformats.org/officeDocument/2006/relationships/image" Target="../media/image29.png"/><Relationship Id="rId6" Type="http://schemas.openxmlformats.org/officeDocument/2006/relationships/image" Target="../media/image41.jpg"/><Relationship Id="rId7" Type="http://schemas.openxmlformats.org/officeDocument/2006/relationships/image" Target="../media/image3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hyperlink" Target="https://intellipaat.com/blog/tutorial/spark-tutorial/programming-with-rdds/" TargetMode="External"/><Relationship Id="rId5" Type="http://schemas.openxmlformats.org/officeDocument/2006/relationships/image" Target="../media/image29.png"/><Relationship Id="rId6" Type="http://schemas.openxmlformats.org/officeDocument/2006/relationships/image" Target="../media/image3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hyperlink" Target="https://spark.apache.org/docs/3.1.1/api/python/reference/api/pyspark.SparkContext.html" TargetMode="External"/><Relationship Id="rId5" Type="http://schemas.openxmlformats.org/officeDocument/2006/relationships/image" Target="../media/image29.png"/><Relationship Id="rId6" Type="http://schemas.openxmlformats.org/officeDocument/2006/relationships/hyperlink" Target="https://colab.research.google.com/drive/19GXF9nBplvt3SE_AjP3mMZbNxSZ0lg92?usp=sharing" TargetMode="External"/><Relationship Id="rId7" Type="http://schemas.openxmlformats.org/officeDocument/2006/relationships/image" Target="../media/image34.jpg"/><Relationship Id="rId8"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hyperlink" Target="https://apache.org/" TargetMode="External"/><Relationship Id="rId5" Type="http://schemas.openxmlformats.org/officeDocument/2006/relationships/image" Target="../media/image29.png"/><Relationship Id="rId6" Type="http://schemas.openxmlformats.org/officeDocument/2006/relationships/image" Target="../media/image13.png"/><Relationship Id="rId7" Type="http://schemas.openxmlformats.org/officeDocument/2006/relationships/image" Target="../media/image40.png"/><Relationship Id="rId8" Type="http://schemas.openxmlformats.org/officeDocument/2006/relationships/image" Target="../media/image5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hyperlink" Target="https://www.analyticsvidhya.com/blog/2016/10/spark-dataframe-and-operations/" TargetMode="External"/><Relationship Id="rId5"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hyperlink" Target="https://www.linkedin.com/pulse/estruturas-de-dados-do-pandas-rog%C3%A9rio-guimar%C3%A3es-de-campos-j%C3%BAnior?originalSubdomain=pt" TargetMode="External"/><Relationship Id="rId5"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hyperlink" Target="https://www.linkedin.com/pulse/unleashing-efficiency-pyspark-scripting-vs-sql-venkatagiri-ramesh-oasrc/" TargetMode="External"/><Relationship Id="rId5"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hyperlink" Target="https://colab.research.google.com/drive/1vt7k-0f1ybNHvyekrMyek4MQr1iXUdoX?usp=sharing" TargetMode="External"/><Relationship Id="rId5"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hyperlink" Target="https://colab.research.google.com/drive/1aaZd0wMSFp7XsWe0sJ--M3duaHGTKJ04?usp=sharing" TargetMode="External"/><Relationship Id="rId5" Type="http://schemas.openxmlformats.org/officeDocument/2006/relationships/image" Target="../media/image49.png"/><Relationship Id="rId6"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43.png"/><Relationship Id="rId5"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48.jpg"/><Relationship Id="rId6" Type="http://schemas.openxmlformats.org/officeDocument/2006/relationships/hyperlink" Target="https://www.programmers.com.br/blog/implementacao-de-machine-learning-do-inicio-ao-fi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42.png"/><Relationship Id="rId5" Type="http://schemas.openxmlformats.org/officeDocument/2006/relationships/image" Target="../media/image57.png"/><Relationship Id="rId6" Type="http://schemas.openxmlformats.org/officeDocument/2006/relationships/hyperlink" Target="https://medium.com/@nimrashahzadisa064/supervised-machine-learning-classification-and-regression-c145129225f8"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54.gif"/><Relationship Id="rId5" Type="http://schemas.openxmlformats.org/officeDocument/2006/relationships/image" Target="../media/image5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hyperlink" Target="https://netflixtechblog.com/tracking-down-the-villains-outlier-detection-at-netflix-40360b31732" TargetMode="External"/><Relationship Id="rId5" Type="http://schemas.openxmlformats.org/officeDocument/2006/relationships/image" Target="../media/image63.gif"/><Relationship Id="rId6" Type="http://schemas.openxmlformats.org/officeDocument/2006/relationships/image" Target="../media/image6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59.jpg"/><Relationship Id="rId5"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70.png"/><Relationship Id="rId5"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hyperlink" Target="https://aws.amazon.com/what-is/api/" TargetMode="External"/><Relationship Id="rId5"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hyperlink" Target="https://aws.amazon.com/what-is/api/" TargetMode="External"/><Relationship Id="rId5" Type="http://schemas.openxmlformats.org/officeDocument/2006/relationships/image" Target="../media/image62.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hyperlink" Target="https://blog.mandic.com.br/artigos/o-que-e-json-javascript-object-notation-desvendado/" TargetMode="External"/><Relationship Id="rId5" Type="http://schemas.openxmlformats.org/officeDocument/2006/relationships/image" Target="../media/image71.gif"/><Relationship Id="rId6"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hyperlink" Target="https://colab.research.google.com/drive/1TyNAInCM_363N-PweZmm2lkfBfub8DUq?usp=sharing" TargetMode="External"/><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9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cnnportugal.iol.pt/ataque-informatico/piratas/hackers-divulgam-dados-da-sonae-na-deep-web/20220408/624f0f010cf21847f0b5fa3c"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74.jpg"/><Relationship Id="rId5"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75.png"/><Relationship Id="rId5"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79.png"/><Relationship Id="rId5"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image" Target="../media/image40.png"/><Relationship Id="rId5"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image" Target="../media/image87.png"/><Relationship Id="rId5"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hyperlink" Target="https://dongou.tech/ai/dongou/the-2024-ml-ai-data-landscape/" TargetMode="External"/><Relationship Id="rId5" Type="http://schemas.openxmlformats.org/officeDocument/2006/relationships/image" Target="../media/image8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76.png"/><Relationship Id="rId5" Type="http://schemas.openxmlformats.org/officeDocument/2006/relationships/image" Target="../media/image80.png"/><Relationship Id="rId6" Type="http://schemas.openxmlformats.org/officeDocument/2006/relationships/hyperlink" Target="https://www.w3schools.com/sql/" TargetMode="External"/><Relationship Id="rId7" Type="http://schemas.openxmlformats.org/officeDocument/2006/relationships/hyperlink" Target="https://www.w3schools.com/pytho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83.png"/><Relationship Id="rId5" Type="http://schemas.openxmlformats.org/officeDocument/2006/relationships/image" Target="../media/image8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92.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9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hyperlink" Target="https://site.financialmodelingprep.com/developer/docs" TargetMode="External"/><Relationship Id="rId5"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hyperlink" Target="https://www.kaggle.com/datasets/harshitshankhdhar/imdb-dataset-of-top-1000-movies-and-tv-shows" TargetMode="External"/><Relationship Id="rId5"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hyperlink" Target="https://www.nytimes.com/2013/02/25/business/media/for-house-of-cards-using-big-data-to-guarantee-its-popularity.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 name="Shape 36"/>
        <p:cNvGrpSpPr/>
        <p:nvPr/>
      </p:nvGrpSpPr>
      <p:grpSpPr>
        <a:xfrm>
          <a:off x="0" y="0"/>
          <a:ext cx="0" cy="0"/>
          <a:chOff x="0" y="0"/>
          <a:chExt cx="0" cy="0"/>
        </a:xfrm>
      </p:grpSpPr>
      <p:pic>
        <p:nvPicPr>
          <p:cNvPr id="37" name="Google Shape;37;p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8" name="Google Shape;38;p1"/>
          <p:cNvCxnSpPr/>
          <p:nvPr/>
        </p:nvCxnSpPr>
        <p:spPr>
          <a:xfrm flipH="1" rot="10800000">
            <a:off x="730166" y="599325"/>
            <a:ext cx="8191208" cy="1"/>
          </a:xfrm>
          <a:prstGeom prst="straightConnector1">
            <a:avLst/>
          </a:prstGeom>
          <a:noFill/>
          <a:ln>
            <a:noFill/>
          </a:ln>
        </p:spPr>
      </p:cxnSp>
      <p:sp>
        <p:nvSpPr>
          <p:cNvPr id="39" name="Google Shape;39;p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i="0" lang="pt-PT" sz="1100" u="none" cap="none" strike="noStrike">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b="0" i="0" lang="pt-PT" sz="1100" u="none" cap="none" strike="noStrike">
                <a:solidFill>
                  <a:srgbClr val="FFE100"/>
                </a:solidFill>
                <a:latin typeface="Helvetica Neue Light"/>
                <a:ea typeface="Helvetica Neue Light"/>
                <a:cs typeface="Helvetica Neue Light"/>
                <a:sym typeface="Helvetica Neue Light"/>
              </a:rPr>
              <a:t>⎯ </a:t>
            </a:r>
            <a:r>
              <a:rPr b="0" i="0" lang="pt-PT" sz="1100" u="none" cap="none" strike="noStrike">
                <a:latin typeface="Helvetica Neue Light"/>
                <a:ea typeface="Helvetica Neue Light"/>
                <a:cs typeface="Helvetica Neue Light"/>
                <a:sym typeface="Helvetica Neue Light"/>
              </a:rPr>
              <a:t>Big Data Analytics</a:t>
            </a:r>
            <a:endParaRPr b="0" i="0" sz="1100" u="none" cap="none" strike="noStrike">
              <a:latin typeface="Helvetica Neue Light"/>
              <a:ea typeface="Helvetica Neue Light"/>
              <a:cs typeface="Helvetica Neue Light"/>
              <a:sym typeface="Helvetica Neue Light"/>
            </a:endParaRPr>
          </a:p>
        </p:txBody>
      </p:sp>
      <p:cxnSp>
        <p:nvCxnSpPr>
          <p:cNvPr id="40" name="Google Shape;40;p1"/>
          <p:cNvCxnSpPr/>
          <p:nvPr/>
        </p:nvCxnSpPr>
        <p:spPr>
          <a:xfrm flipH="1" rot="10800000">
            <a:off x="231284" y="6422275"/>
            <a:ext cx="8690090" cy="1"/>
          </a:xfrm>
          <a:prstGeom prst="straightConnector1">
            <a:avLst/>
          </a:prstGeom>
          <a:noFill/>
          <a:ln>
            <a:noFill/>
          </a:ln>
        </p:spPr>
      </p:cxnSp>
      <p:sp>
        <p:nvSpPr>
          <p:cNvPr id="41" name="Google Shape;41;p1"/>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Rodrigo Moutinho </a:t>
            </a:r>
            <a:r>
              <a:rPr b="1" i="0" lang="pt-PT" sz="1100" u="none" cap="none" strike="noStrike">
                <a:solidFill>
                  <a:srgbClr val="FFE100"/>
                </a:solidFill>
                <a:latin typeface="Helvetica Neue"/>
                <a:ea typeface="Helvetica Neue"/>
                <a:cs typeface="Helvetica Neue"/>
                <a:sym typeface="Helvetica Neue"/>
              </a:rPr>
              <a:t>⎯ </a:t>
            </a:r>
            <a:r>
              <a:rPr b="1" i="0" lang="pt-PT" sz="1100" u="none" cap="none" strike="noStrike">
                <a:latin typeface="Helvetica Neue"/>
                <a:ea typeface="Helvetica Neue"/>
                <a:cs typeface="Helvetica Neue"/>
                <a:sym typeface="Helvetica Neue"/>
              </a:rPr>
              <a:t> </a:t>
            </a:r>
            <a:r>
              <a:rPr b="0" i="0" lang="pt-PT" sz="1100" u="none" cap="none" strike="noStrike">
                <a:latin typeface="Helvetica Neue Light"/>
                <a:ea typeface="Helvetica Neue Light"/>
                <a:cs typeface="Helvetica Neue Light"/>
                <a:sym typeface="Helvetica Neue Light"/>
              </a:rPr>
              <a:t>2024</a:t>
            </a:r>
            <a:endParaRPr b="0" i="0" sz="1100" u="none" cap="none" strike="noStrike">
              <a:latin typeface="Helvetica Neue Light"/>
              <a:ea typeface="Helvetica Neue Light"/>
              <a:cs typeface="Helvetica Neue Light"/>
              <a:sym typeface="Helvetica Neue Light"/>
            </a:endParaRPr>
          </a:p>
        </p:txBody>
      </p:sp>
      <p:sp>
        <p:nvSpPr>
          <p:cNvPr id="42" name="Google Shape;42;p1"/>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
        <p:nvSpPr>
          <p:cNvPr id="43" name="Google Shape;43;p1"/>
          <p:cNvSpPr txBox="1"/>
          <p:nvPr>
            <p:ph type="title"/>
          </p:nvPr>
        </p:nvSpPr>
        <p:spPr>
          <a:xfrm>
            <a:off x="598925" y="9430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 que é Big Data?</a:t>
            </a:r>
            <a:endParaRPr/>
          </a:p>
        </p:txBody>
      </p:sp>
      <p:sp>
        <p:nvSpPr>
          <p:cNvPr id="44" name="Google Shape;44;p1"/>
          <p:cNvSpPr txBox="1"/>
          <p:nvPr/>
        </p:nvSpPr>
        <p:spPr>
          <a:xfrm>
            <a:off x="113002" y="2375416"/>
            <a:ext cx="8430107" cy="2369880"/>
          </a:xfrm>
          <a:prstGeom prst="rect">
            <a:avLst/>
          </a:prstGeom>
          <a:noFill/>
          <a:ln>
            <a:noFill/>
          </a:ln>
        </p:spPr>
        <p:txBody>
          <a:bodyPr anchorCtr="0" anchor="ctr" bIns="0" lIns="0" spcFirstLastPara="1" rIns="0" wrap="square" tIns="0">
            <a:spAutoFit/>
          </a:bodyPr>
          <a:lstStyle/>
          <a:p>
            <a:pPr indent="0" lvl="0" marL="360000" marR="0" rtl="0" algn="ctr">
              <a:spcBef>
                <a:spcPts val="1200"/>
              </a:spcBef>
              <a:spcAft>
                <a:spcPts val="0"/>
              </a:spcAft>
              <a:buNone/>
            </a:pPr>
            <a:r>
              <a:rPr b="0" i="0" lang="pt-PT" sz="2400" u="none" cap="none" strike="noStrike">
                <a:solidFill>
                  <a:srgbClr val="000000"/>
                </a:solidFill>
                <a:latin typeface="Helvetica Neue Light"/>
                <a:ea typeface="Helvetica Neue Light"/>
                <a:cs typeface="Helvetica Neue Light"/>
                <a:sym typeface="Helvetica Neue Light"/>
              </a:rPr>
              <a:t>“O Termo “Big data” refere-se a dados tão grandes, rápidos ou complexos que são difíceis ou impossíveis de processar usando métodos tradicionais. O ato de acessar e armazenar grandes quantidades de informações para análise já existe há muito tempo.”* </a:t>
            </a:r>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5" name="Google Shape;45;p1"/>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PT" sz="1200" u="none" cap="none" strike="noStrike">
                <a:latin typeface="Helvetica Neue Light"/>
                <a:ea typeface="Helvetica Neue Light"/>
                <a:cs typeface="Helvetica Neue Light"/>
                <a:sym typeface="Helvetica Neue Light"/>
              </a:rPr>
              <a:t>*https://www.sas.com/en_us/insights/big-data/what-is-big-data.html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 name="Shape 159"/>
        <p:cNvGrpSpPr/>
        <p:nvPr/>
      </p:nvGrpSpPr>
      <p:grpSpPr>
        <a:xfrm>
          <a:off x="0" y="0"/>
          <a:ext cx="0" cy="0"/>
          <a:chOff x="0" y="0"/>
          <a:chExt cx="0" cy="0"/>
        </a:xfrm>
      </p:grpSpPr>
      <p:pic>
        <p:nvPicPr>
          <p:cNvPr id="160" name="Google Shape;160;p1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61" name="Google Shape;161;p10"/>
          <p:cNvCxnSpPr/>
          <p:nvPr/>
        </p:nvCxnSpPr>
        <p:spPr>
          <a:xfrm flipH="1" rot="10800000">
            <a:off x="730166" y="599325"/>
            <a:ext cx="8191208" cy="1"/>
          </a:xfrm>
          <a:prstGeom prst="straightConnector1">
            <a:avLst/>
          </a:prstGeom>
          <a:noFill/>
          <a:ln>
            <a:noFill/>
          </a:ln>
        </p:spPr>
      </p:cxnSp>
      <p:sp>
        <p:nvSpPr>
          <p:cNvPr id="162" name="Google Shape;162;p1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63" name="Google Shape;163;p10"/>
          <p:cNvCxnSpPr/>
          <p:nvPr/>
        </p:nvCxnSpPr>
        <p:spPr>
          <a:xfrm flipH="1" rot="10800000">
            <a:off x="231284" y="6422275"/>
            <a:ext cx="8690090" cy="1"/>
          </a:xfrm>
          <a:prstGeom prst="straightConnector1">
            <a:avLst/>
          </a:prstGeom>
          <a:noFill/>
          <a:ln>
            <a:noFill/>
          </a:ln>
        </p:spPr>
      </p:cxnSp>
      <p:sp>
        <p:nvSpPr>
          <p:cNvPr id="164" name="Google Shape;164;p10"/>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165" name="Google Shape;165;p10"/>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166" name="Google Shape;166;p10"/>
          <p:cNvSpPr txBox="1"/>
          <p:nvPr/>
        </p:nvSpPr>
        <p:spPr>
          <a:xfrm>
            <a:off x="113001" y="5956005"/>
            <a:ext cx="49379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https://www.techspot.com/news/97063-meta-agrees-725-million-settlement-cambridge-analytica-class.html</a:t>
            </a:r>
            <a:endParaRPr/>
          </a:p>
        </p:txBody>
      </p:sp>
      <p:sp>
        <p:nvSpPr>
          <p:cNvPr descr="big data analytics" id="167" name="Google Shape;167;p10"/>
          <p:cNvSpPr/>
          <p:nvPr/>
        </p:nvSpPr>
        <p:spPr>
          <a:xfrm>
            <a:off x="3629025" y="3923620"/>
            <a:ext cx="235087" cy="2350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latin typeface="Helvetica Neue Light"/>
              <a:ea typeface="Helvetica Neue Light"/>
              <a:cs typeface="Helvetica Neue Light"/>
              <a:sym typeface="Helvetica Neue Light"/>
            </a:endParaRPr>
          </a:p>
        </p:txBody>
      </p:sp>
      <p:sp>
        <p:nvSpPr>
          <p:cNvPr id="168" name="Google Shape;168;p10"/>
          <p:cNvSpPr txBox="1"/>
          <p:nvPr/>
        </p:nvSpPr>
        <p:spPr>
          <a:xfrm>
            <a:off x="4829997" y="808442"/>
            <a:ext cx="4201002" cy="60170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pt-PT" sz="1600">
                <a:latin typeface="Helvetica Neue Light"/>
                <a:ea typeface="Helvetica Neue Light"/>
                <a:cs typeface="Helvetica Neue Light"/>
                <a:sym typeface="Helvetica Neue Light"/>
              </a:rPr>
              <a:t>O caso Cambridge Analytica envolveu a obtenção ilegal de dados pessoais de cerca de </a:t>
            </a:r>
            <a:r>
              <a:rPr b="1" lang="pt-PT" sz="1600">
                <a:latin typeface="Helvetica Neue Light"/>
                <a:ea typeface="Helvetica Neue Light"/>
                <a:cs typeface="Helvetica Neue Light"/>
                <a:sym typeface="Helvetica Neue Light"/>
              </a:rPr>
              <a:t>87 milhões de usuários do Facebook</a:t>
            </a:r>
            <a:r>
              <a:rPr lang="pt-PT" sz="1600">
                <a:latin typeface="Helvetica Neue Light"/>
                <a:ea typeface="Helvetica Neue Light"/>
                <a:cs typeface="Helvetica Neue Light"/>
                <a:sym typeface="Helvetica Neue Light"/>
              </a:rPr>
              <a:t>. Esses dados foram coletados por meio do aplicativo "This Is Your Digital Life", que não apenas acessou as informações dos usuários que o instalaram, mas também dos amigos desses usuários, sem o consentimento adequado. </a:t>
            </a:r>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rPr lang="pt-PT" sz="1600">
                <a:latin typeface="Helvetica Neue Light"/>
                <a:ea typeface="Helvetica Neue Light"/>
                <a:cs typeface="Helvetica Neue Light"/>
                <a:sym typeface="Helvetica Neue Light"/>
              </a:rPr>
              <a:t>Esses dados foram usados pela Cambridge Analytica para criar perfis psicográficos detalhados e direcionar anúncios políticos personalizados durante a campanha presidencial de Donald Trump em 2016. </a:t>
            </a:r>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rPr lang="pt-PT" sz="1600">
                <a:latin typeface="Helvetica Neue Light"/>
                <a:ea typeface="Helvetica Neue Light"/>
                <a:cs typeface="Helvetica Neue Light"/>
                <a:sym typeface="Helvetica Neue Light"/>
              </a:rPr>
              <a:t>O escândalo resultou em uma série de consequências, incluindo audiências no Congresso dos Estados Unidos, investigações governamentais e multas significativas para o Facebook.</a:t>
            </a:r>
            <a:endParaRPr/>
          </a:p>
          <a:p>
            <a:pPr indent="-260350" lvl="0" marL="285750" marR="0" rtl="0" algn="l">
              <a:lnSpc>
                <a:spcPct val="100000"/>
              </a:lnSpc>
              <a:spcBef>
                <a:spcPts val="0"/>
              </a:spcBef>
              <a:spcAft>
                <a:spcPts val="0"/>
              </a:spcAft>
              <a:buSzPts val="400"/>
              <a:buFont typeface="Noto Sans Symbols"/>
              <a:buNone/>
            </a:pPr>
            <a:r>
              <a:t/>
            </a:r>
            <a:endParaRPr b="1" sz="400">
              <a:solidFill>
                <a:schemeClr val="dk1"/>
              </a:solidFill>
              <a:latin typeface="Arial"/>
              <a:ea typeface="Arial"/>
              <a:cs typeface="Arial"/>
              <a:sym typeface="Arial"/>
            </a:endParaRPr>
          </a:p>
          <a:p>
            <a:pPr indent="-266700" lvl="0" marL="285750" marR="0" rtl="0" algn="l">
              <a:lnSpc>
                <a:spcPct val="100000"/>
              </a:lnSpc>
              <a:spcBef>
                <a:spcPts val="0"/>
              </a:spcBef>
              <a:spcAft>
                <a:spcPts val="0"/>
              </a:spcAft>
              <a:buSzPts val="300"/>
              <a:buFont typeface="Noto Sans Symbols"/>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169" name="Google Shape;169;p10"/>
          <p:cNvPicPr preferRelativeResize="0"/>
          <p:nvPr/>
        </p:nvPicPr>
        <p:blipFill rotWithShape="1">
          <a:blip r:embed="rId4">
            <a:alphaModFix/>
          </a:blip>
          <a:srcRect b="0" l="0" r="0" t="0"/>
          <a:stretch/>
        </p:blipFill>
        <p:spPr>
          <a:xfrm>
            <a:off x="361414" y="1867744"/>
            <a:ext cx="4220171" cy="28198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 name="Shape 173"/>
        <p:cNvGrpSpPr/>
        <p:nvPr/>
      </p:nvGrpSpPr>
      <p:grpSpPr>
        <a:xfrm>
          <a:off x="0" y="0"/>
          <a:ext cx="0" cy="0"/>
          <a:chOff x="0" y="0"/>
          <a:chExt cx="0" cy="0"/>
        </a:xfrm>
      </p:grpSpPr>
      <p:pic>
        <p:nvPicPr>
          <p:cNvPr id="174" name="Google Shape;174;p1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75" name="Google Shape;175;p11"/>
          <p:cNvCxnSpPr/>
          <p:nvPr/>
        </p:nvCxnSpPr>
        <p:spPr>
          <a:xfrm flipH="1" rot="10800000">
            <a:off x="730166" y="599325"/>
            <a:ext cx="8191208" cy="1"/>
          </a:xfrm>
          <a:prstGeom prst="straightConnector1">
            <a:avLst/>
          </a:prstGeom>
          <a:noFill/>
          <a:ln>
            <a:noFill/>
          </a:ln>
        </p:spPr>
      </p:cxnSp>
      <p:sp>
        <p:nvSpPr>
          <p:cNvPr id="176" name="Google Shape;176;p1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77" name="Google Shape;177;p11"/>
          <p:cNvCxnSpPr/>
          <p:nvPr/>
        </p:nvCxnSpPr>
        <p:spPr>
          <a:xfrm flipH="1" rot="10800000">
            <a:off x="231284" y="6422275"/>
            <a:ext cx="8690090" cy="1"/>
          </a:xfrm>
          <a:prstGeom prst="straightConnector1">
            <a:avLst/>
          </a:prstGeom>
          <a:noFill/>
          <a:ln>
            <a:noFill/>
          </a:ln>
        </p:spPr>
      </p:cxnSp>
      <p:sp>
        <p:nvSpPr>
          <p:cNvPr id="178" name="Google Shape;178;p11"/>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179" name="Google Shape;179;p11"/>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180" name="Google Shape;180;p11"/>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Big Data Timeline</a:t>
            </a:r>
            <a:endParaRPr/>
          </a:p>
        </p:txBody>
      </p:sp>
      <p:grpSp>
        <p:nvGrpSpPr>
          <p:cNvPr id="181" name="Google Shape;181;p11"/>
          <p:cNvGrpSpPr/>
          <p:nvPr/>
        </p:nvGrpSpPr>
        <p:grpSpPr>
          <a:xfrm>
            <a:off x="606849" y="2220292"/>
            <a:ext cx="1753876" cy="1829550"/>
            <a:chOff x="606849" y="1203350"/>
            <a:chExt cx="1753876" cy="1829550"/>
          </a:xfrm>
        </p:grpSpPr>
        <p:sp>
          <p:nvSpPr>
            <p:cNvPr id="182" name="Google Shape;182;p11"/>
            <p:cNvSpPr/>
            <p:nvPr/>
          </p:nvSpPr>
          <p:spPr>
            <a:xfrm>
              <a:off x="1912750" y="1382375"/>
              <a:ext cx="230100" cy="1119800"/>
            </a:xfrm>
            <a:custGeom>
              <a:rect b="b" l="l" r="r" t="t"/>
              <a:pathLst>
                <a:path extrusionOk="0" h="44792" w="9204">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83" name="Google Shape;183;p11"/>
            <p:cNvSpPr/>
            <p:nvPr/>
          </p:nvSpPr>
          <p:spPr>
            <a:xfrm>
              <a:off x="1192125" y="2443825"/>
              <a:ext cx="1134375" cy="589075"/>
            </a:xfrm>
            <a:custGeom>
              <a:rect b="b" l="l" r="r" t="t"/>
              <a:pathLst>
                <a:path extrusionOk="0" h="23563" w="45375">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2003 - 2004</a:t>
              </a:r>
              <a:endParaRPr sz="1700">
                <a:solidFill>
                  <a:srgbClr val="FFFFFF"/>
                </a:solidFill>
                <a:latin typeface="Fira Sans Extra Condensed"/>
                <a:ea typeface="Fira Sans Extra Condensed"/>
                <a:cs typeface="Fira Sans Extra Condensed"/>
                <a:sym typeface="Fira Sans Extra Condensed"/>
              </a:endParaRPr>
            </a:p>
          </p:txBody>
        </p:sp>
        <p:sp>
          <p:nvSpPr>
            <p:cNvPr id="184" name="Google Shape;184;p11"/>
            <p:cNvSpPr/>
            <p:nvPr/>
          </p:nvSpPr>
          <p:spPr>
            <a:xfrm>
              <a:off x="2140450" y="1450250"/>
              <a:ext cx="150050" cy="150050"/>
            </a:xfrm>
            <a:custGeom>
              <a:rect b="b" l="l" r="r" t="t"/>
              <a:pathLst>
                <a:path extrusionOk="0" h="6002" w="6002">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85" name="Google Shape;185;p11"/>
            <p:cNvSpPr/>
            <p:nvPr/>
          </p:nvSpPr>
          <p:spPr>
            <a:xfrm>
              <a:off x="2070200" y="1382375"/>
              <a:ext cx="290525" cy="286075"/>
            </a:xfrm>
            <a:custGeom>
              <a:rect b="b" l="l" r="r" t="t"/>
              <a:pathLst>
                <a:path extrusionOk="0" h="11443" w="11621">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86" name="Google Shape;186;p11"/>
            <p:cNvSpPr txBox="1"/>
            <p:nvPr/>
          </p:nvSpPr>
          <p:spPr>
            <a:xfrm>
              <a:off x="6068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Conceitos fundamentais do artigo do Google</a:t>
              </a:r>
              <a:endParaRPr sz="1200">
                <a:solidFill>
                  <a:srgbClr val="434343"/>
                </a:solidFill>
                <a:latin typeface="Roboto"/>
                <a:ea typeface="Roboto"/>
                <a:cs typeface="Roboto"/>
                <a:sym typeface="Roboto"/>
              </a:endParaRPr>
            </a:p>
          </p:txBody>
        </p:sp>
        <p:sp>
          <p:nvSpPr>
            <p:cNvPr id="187" name="Google Shape;187;p11"/>
            <p:cNvSpPr txBox="1"/>
            <p:nvPr/>
          </p:nvSpPr>
          <p:spPr>
            <a:xfrm>
              <a:off x="606849"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Início</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88" name="Google Shape;188;p11"/>
          <p:cNvGrpSpPr/>
          <p:nvPr/>
        </p:nvGrpSpPr>
        <p:grpSpPr>
          <a:xfrm>
            <a:off x="2980649" y="2185555"/>
            <a:ext cx="1785151" cy="1864287"/>
            <a:chOff x="2980649" y="1168613"/>
            <a:chExt cx="1785151" cy="1864287"/>
          </a:xfrm>
        </p:grpSpPr>
        <p:sp>
          <p:nvSpPr>
            <p:cNvPr id="189" name="Google Shape;189;p11"/>
            <p:cNvSpPr/>
            <p:nvPr/>
          </p:nvSpPr>
          <p:spPr>
            <a:xfrm>
              <a:off x="4286550" y="1382375"/>
              <a:ext cx="230100" cy="1119800"/>
            </a:xfrm>
            <a:custGeom>
              <a:rect b="b" l="l" r="r" t="t"/>
              <a:pathLst>
                <a:path extrusionOk="0" h="44792" w="9204">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90" name="Google Shape;190;p11"/>
            <p:cNvSpPr/>
            <p:nvPr/>
          </p:nvSpPr>
          <p:spPr>
            <a:xfrm>
              <a:off x="3460550" y="2443825"/>
              <a:ext cx="1240050" cy="589075"/>
            </a:xfrm>
            <a:custGeom>
              <a:rect b="b" l="l" r="r" t="t"/>
              <a:pathLst>
                <a:path extrusionOk="0" h="23563" w="49602">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2008</a:t>
              </a:r>
              <a:endParaRPr sz="1700">
                <a:solidFill>
                  <a:srgbClr val="FFFFFF"/>
                </a:solidFill>
                <a:latin typeface="Fira Sans Extra Condensed"/>
                <a:ea typeface="Fira Sans Extra Condensed"/>
                <a:cs typeface="Fira Sans Extra Condensed"/>
                <a:sym typeface="Fira Sans Extra Condensed"/>
              </a:endParaRPr>
            </a:p>
          </p:txBody>
        </p:sp>
        <p:sp>
          <p:nvSpPr>
            <p:cNvPr id="191" name="Google Shape;191;p11"/>
            <p:cNvSpPr/>
            <p:nvPr/>
          </p:nvSpPr>
          <p:spPr>
            <a:xfrm>
              <a:off x="4460675" y="1496375"/>
              <a:ext cx="89325" cy="171175"/>
            </a:xfrm>
            <a:custGeom>
              <a:rect b="b" l="l" r="r" t="t"/>
              <a:pathLst>
                <a:path extrusionOk="0" h="6847" w="3573">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92" name="Google Shape;192;p11"/>
            <p:cNvSpPr/>
            <p:nvPr/>
          </p:nvSpPr>
          <p:spPr>
            <a:xfrm>
              <a:off x="4564850" y="1436850"/>
              <a:ext cx="92900" cy="230700"/>
            </a:xfrm>
            <a:custGeom>
              <a:rect b="b" l="l" r="r" t="t"/>
              <a:pathLst>
                <a:path extrusionOk="0" h="9228" w="3716">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93" name="Google Shape;193;p11"/>
            <p:cNvSpPr/>
            <p:nvPr/>
          </p:nvSpPr>
          <p:spPr>
            <a:xfrm>
              <a:off x="4672600" y="1380900"/>
              <a:ext cx="93200" cy="286650"/>
            </a:xfrm>
            <a:custGeom>
              <a:rect b="b" l="l" r="r" t="t"/>
              <a:pathLst>
                <a:path extrusionOk="0" h="11466" w="3728">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94" name="Google Shape;194;p11"/>
            <p:cNvSpPr txBox="1"/>
            <p:nvPr/>
          </p:nvSpPr>
          <p:spPr>
            <a:xfrm>
              <a:off x="29806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Hadoop 1.0 com HDFS e MapReduce</a:t>
              </a:r>
              <a:endParaRPr/>
            </a:p>
          </p:txBody>
        </p:sp>
        <p:sp>
          <p:nvSpPr>
            <p:cNvPr id="195" name="Google Shape;195;p11"/>
            <p:cNvSpPr txBox="1"/>
            <p:nvPr/>
          </p:nvSpPr>
          <p:spPr>
            <a:xfrm>
              <a:off x="2988074" y="1168613"/>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Yahoo 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96" name="Google Shape;196;p11"/>
          <p:cNvGrpSpPr/>
          <p:nvPr/>
        </p:nvGrpSpPr>
        <p:grpSpPr>
          <a:xfrm>
            <a:off x="5354475" y="2220292"/>
            <a:ext cx="1783050" cy="1829550"/>
            <a:chOff x="5354475" y="1203350"/>
            <a:chExt cx="1783050" cy="1829550"/>
          </a:xfrm>
        </p:grpSpPr>
        <p:sp>
          <p:nvSpPr>
            <p:cNvPr id="197" name="Google Shape;197;p11"/>
            <p:cNvSpPr/>
            <p:nvPr/>
          </p:nvSpPr>
          <p:spPr>
            <a:xfrm>
              <a:off x="6657075" y="1382375"/>
              <a:ext cx="230425" cy="1119800"/>
            </a:xfrm>
            <a:custGeom>
              <a:rect b="b" l="l" r="r" t="t"/>
              <a:pathLst>
                <a:path extrusionOk="0" h="44792" w="9217">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98" name="Google Shape;198;p11"/>
            <p:cNvSpPr/>
            <p:nvPr/>
          </p:nvSpPr>
          <p:spPr>
            <a:xfrm>
              <a:off x="5831075" y="2443825"/>
              <a:ext cx="1240375" cy="589075"/>
            </a:xfrm>
            <a:custGeom>
              <a:rect b="b" l="l" r="r" t="t"/>
              <a:pathLst>
                <a:path extrusionOk="0" h="23563" w="49615">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2011-2013</a:t>
              </a:r>
              <a:endParaRPr sz="1700">
                <a:solidFill>
                  <a:srgbClr val="FFFFFF"/>
                </a:solidFill>
                <a:latin typeface="Fira Sans Extra Condensed"/>
                <a:ea typeface="Fira Sans Extra Condensed"/>
                <a:cs typeface="Fira Sans Extra Condensed"/>
                <a:sym typeface="Fira Sans Extra Condensed"/>
              </a:endParaRPr>
            </a:p>
          </p:txBody>
        </p:sp>
        <p:sp>
          <p:nvSpPr>
            <p:cNvPr id="199" name="Google Shape;199;p11"/>
            <p:cNvSpPr/>
            <p:nvPr/>
          </p:nvSpPr>
          <p:spPr>
            <a:xfrm>
              <a:off x="6915750" y="1412900"/>
              <a:ext cx="145875" cy="82925"/>
            </a:xfrm>
            <a:custGeom>
              <a:rect b="b" l="l" r="r" t="t"/>
              <a:pathLst>
                <a:path extrusionOk="0" h="3317" w="5835">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00" name="Google Shape;200;p11"/>
            <p:cNvSpPr/>
            <p:nvPr/>
          </p:nvSpPr>
          <p:spPr>
            <a:xfrm>
              <a:off x="6877350" y="1382225"/>
              <a:ext cx="260175" cy="250200"/>
            </a:xfrm>
            <a:custGeom>
              <a:rect b="b" l="l" r="r" t="t"/>
              <a:pathLst>
                <a:path extrusionOk="0" h="10008" w="10407">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01" name="Google Shape;201;p11"/>
            <p:cNvSpPr txBox="1"/>
            <p:nvPr/>
          </p:nvSpPr>
          <p:spPr>
            <a:xfrm>
              <a:off x="5354475" y="1349448"/>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Lançamento o YARN, expandindo seu ecossistema</a:t>
              </a:r>
              <a:endParaRPr sz="1200">
                <a:solidFill>
                  <a:srgbClr val="434343"/>
                </a:solidFill>
                <a:latin typeface="Roboto"/>
                <a:ea typeface="Roboto"/>
                <a:cs typeface="Roboto"/>
                <a:sym typeface="Roboto"/>
              </a:endParaRPr>
            </a:p>
          </p:txBody>
        </p:sp>
        <p:sp>
          <p:nvSpPr>
            <p:cNvPr id="202" name="Google Shape;202;p11"/>
            <p:cNvSpPr txBox="1"/>
            <p:nvPr/>
          </p:nvSpPr>
          <p:spPr>
            <a:xfrm>
              <a:off x="5354475"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Hadoop 2.0</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03" name="Google Shape;203;p11"/>
          <p:cNvGrpSpPr/>
          <p:nvPr/>
        </p:nvGrpSpPr>
        <p:grpSpPr>
          <a:xfrm>
            <a:off x="1634188" y="3460767"/>
            <a:ext cx="1881162" cy="1781012"/>
            <a:chOff x="1634188" y="2443825"/>
            <a:chExt cx="1881162" cy="1781012"/>
          </a:xfrm>
        </p:grpSpPr>
        <p:sp>
          <p:nvSpPr>
            <p:cNvPr id="204" name="Google Shape;204;p11"/>
            <p:cNvSpPr/>
            <p:nvPr/>
          </p:nvSpPr>
          <p:spPr>
            <a:xfrm>
              <a:off x="3035500" y="2993300"/>
              <a:ext cx="230100" cy="1120100"/>
            </a:xfrm>
            <a:custGeom>
              <a:rect b="b" l="l" r="r" t="t"/>
              <a:pathLst>
                <a:path extrusionOk="0" h="44804" w="9204">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05" name="Google Shape;205;p11"/>
            <p:cNvSpPr/>
            <p:nvPr/>
          </p:nvSpPr>
          <p:spPr>
            <a:xfrm>
              <a:off x="2275275" y="2443825"/>
              <a:ext cx="1240075" cy="589075"/>
            </a:xfrm>
            <a:custGeom>
              <a:rect b="b" l="l" r="r" t="t"/>
              <a:pathLst>
                <a:path extrusionOk="0" h="23563" w="49603">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2005-2006</a:t>
              </a:r>
              <a:endParaRPr sz="1700">
                <a:solidFill>
                  <a:srgbClr val="FFFFFF"/>
                </a:solidFill>
                <a:latin typeface="Fira Sans Extra Condensed"/>
                <a:ea typeface="Fira Sans Extra Condensed"/>
                <a:cs typeface="Fira Sans Extra Condensed"/>
                <a:sym typeface="Fira Sans Extra Condensed"/>
              </a:endParaRPr>
            </a:p>
          </p:txBody>
        </p:sp>
        <p:sp>
          <p:nvSpPr>
            <p:cNvPr id="206" name="Google Shape;206;p11"/>
            <p:cNvSpPr txBox="1"/>
            <p:nvPr/>
          </p:nvSpPr>
          <p:spPr>
            <a:xfrm>
              <a:off x="16341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Inicial</a:t>
              </a:r>
              <a:endParaRPr sz="1200">
                <a:solidFill>
                  <a:srgbClr val="434343"/>
                </a:solidFill>
                <a:latin typeface="Roboto"/>
                <a:ea typeface="Roboto"/>
                <a:cs typeface="Roboto"/>
                <a:sym typeface="Roboto"/>
              </a:endParaRPr>
            </a:p>
          </p:txBody>
        </p:sp>
        <p:sp>
          <p:nvSpPr>
            <p:cNvPr id="207" name="Google Shape;207;p11"/>
            <p:cNvSpPr txBox="1"/>
            <p:nvPr/>
          </p:nvSpPr>
          <p:spPr>
            <a:xfrm>
              <a:off x="1634188" y="3343088"/>
              <a:ext cx="14013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Apache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08" name="Google Shape;208;p11"/>
          <p:cNvGrpSpPr/>
          <p:nvPr/>
        </p:nvGrpSpPr>
        <p:grpSpPr>
          <a:xfrm>
            <a:off x="3835470" y="3460767"/>
            <a:ext cx="2094755" cy="1781012"/>
            <a:chOff x="3835470" y="2443825"/>
            <a:chExt cx="2094755" cy="1781012"/>
          </a:xfrm>
        </p:grpSpPr>
        <p:sp>
          <p:nvSpPr>
            <p:cNvPr id="209" name="Google Shape;209;p11"/>
            <p:cNvSpPr/>
            <p:nvPr/>
          </p:nvSpPr>
          <p:spPr>
            <a:xfrm>
              <a:off x="5409300" y="2993300"/>
              <a:ext cx="230125" cy="1120100"/>
            </a:xfrm>
            <a:custGeom>
              <a:rect b="b" l="l" r="r" t="t"/>
              <a:pathLst>
                <a:path extrusionOk="0" h="44804" w="9205">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10" name="Google Shape;210;p11"/>
            <p:cNvSpPr/>
            <p:nvPr/>
          </p:nvSpPr>
          <p:spPr>
            <a:xfrm>
              <a:off x="4645825" y="2443825"/>
              <a:ext cx="1240350" cy="589075"/>
            </a:xfrm>
            <a:custGeom>
              <a:rect b="b" l="l" r="r" t="t"/>
              <a:pathLst>
                <a:path extrusionOk="0" h="23563" w="49614">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2009</a:t>
              </a:r>
              <a:endParaRPr sz="1700">
                <a:solidFill>
                  <a:srgbClr val="FFFFFF"/>
                </a:solidFill>
                <a:latin typeface="Fira Sans Extra Condensed"/>
                <a:ea typeface="Fira Sans Extra Condensed"/>
                <a:cs typeface="Fira Sans Extra Condensed"/>
                <a:sym typeface="Fira Sans Extra Condensed"/>
              </a:endParaRPr>
            </a:p>
          </p:txBody>
        </p:sp>
        <p:sp>
          <p:nvSpPr>
            <p:cNvPr id="211" name="Google Shape;211;p11"/>
            <p:cNvSpPr/>
            <p:nvPr/>
          </p:nvSpPr>
          <p:spPr>
            <a:xfrm>
              <a:off x="5668275" y="3945200"/>
              <a:ext cx="22050" cy="22050"/>
            </a:xfrm>
            <a:custGeom>
              <a:rect b="b" l="l" r="r" t="t"/>
              <a:pathLst>
                <a:path extrusionOk="0" h="882" w="882">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12" name="Google Shape;212;p11"/>
            <p:cNvSpPr/>
            <p:nvPr/>
          </p:nvSpPr>
          <p:spPr>
            <a:xfrm>
              <a:off x="5712325" y="3945200"/>
              <a:ext cx="22350" cy="22050"/>
            </a:xfrm>
            <a:custGeom>
              <a:rect b="b" l="l" r="r" t="t"/>
              <a:pathLst>
                <a:path extrusionOk="0" h="882" w="894">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13" name="Google Shape;213;p11"/>
            <p:cNvSpPr/>
            <p:nvPr/>
          </p:nvSpPr>
          <p:spPr>
            <a:xfrm>
              <a:off x="5756675" y="3945200"/>
              <a:ext cx="22050" cy="22050"/>
            </a:xfrm>
            <a:custGeom>
              <a:rect b="b" l="l" r="r" t="t"/>
              <a:pathLst>
                <a:path extrusionOk="0" h="882" w="882">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14" name="Google Shape;214;p11"/>
            <p:cNvSpPr/>
            <p:nvPr/>
          </p:nvSpPr>
          <p:spPr>
            <a:xfrm>
              <a:off x="5800725" y="3945200"/>
              <a:ext cx="22050" cy="22050"/>
            </a:xfrm>
            <a:custGeom>
              <a:rect b="b" l="l" r="r" t="t"/>
              <a:pathLst>
                <a:path extrusionOk="0" h="882" w="882">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15" name="Google Shape;215;p11"/>
            <p:cNvSpPr/>
            <p:nvPr/>
          </p:nvSpPr>
          <p:spPr>
            <a:xfrm>
              <a:off x="5614100" y="3803225"/>
              <a:ext cx="316125" cy="324450"/>
            </a:xfrm>
            <a:custGeom>
              <a:rect b="b" l="l" r="r" t="t"/>
              <a:pathLst>
                <a:path extrusionOk="0" h="12978" w="12645">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16" name="Google Shape;216;p11"/>
            <p:cNvSpPr txBox="1"/>
            <p:nvPr/>
          </p:nvSpPr>
          <p:spPr>
            <a:xfrm>
              <a:off x="40079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do Spark na UC Berkeley</a:t>
              </a:r>
              <a:endParaRPr sz="1200">
                <a:solidFill>
                  <a:srgbClr val="434343"/>
                </a:solidFill>
                <a:latin typeface="Roboto"/>
                <a:ea typeface="Roboto"/>
                <a:cs typeface="Roboto"/>
                <a:sym typeface="Roboto"/>
              </a:endParaRPr>
            </a:p>
          </p:txBody>
        </p:sp>
        <p:sp>
          <p:nvSpPr>
            <p:cNvPr id="217" name="Google Shape;217;p11"/>
            <p:cNvSpPr txBox="1"/>
            <p:nvPr/>
          </p:nvSpPr>
          <p:spPr>
            <a:xfrm>
              <a:off x="3835470" y="3362280"/>
              <a:ext cx="16953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Nascimento do Spark</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18" name="Google Shape;218;p11"/>
          <p:cNvGrpSpPr/>
          <p:nvPr/>
        </p:nvGrpSpPr>
        <p:grpSpPr>
          <a:xfrm>
            <a:off x="6172763" y="3460767"/>
            <a:ext cx="2083937" cy="1781012"/>
            <a:chOff x="6172763" y="2443825"/>
            <a:chExt cx="2083937" cy="1781012"/>
          </a:xfrm>
        </p:grpSpPr>
        <p:sp>
          <p:nvSpPr>
            <p:cNvPr id="219" name="Google Shape;219;p11"/>
            <p:cNvSpPr/>
            <p:nvPr/>
          </p:nvSpPr>
          <p:spPr>
            <a:xfrm>
              <a:off x="7779850" y="2993300"/>
              <a:ext cx="230100" cy="1120100"/>
            </a:xfrm>
            <a:custGeom>
              <a:rect b="b" l="l" r="r" t="t"/>
              <a:pathLst>
                <a:path extrusionOk="0" h="44804" w="9204">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20" name="Google Shape;220;p11"/>
            <p:cNvSpPr/>
            <p:nvPr/>
          </p:nvSpPr>
          <p:spPr>
            <a:xfrm>
              <a:off x="7016350" y="2443825"/>
              <a:ext cx="1240350" cy="589075"/>
            </a:xfrm>
            <a:custGeom>
              <a:rect b="b" l="l" r="r" t="t"/>
              <a:pathLst>
                <a:path extrusionOk="0" h="23563" w="49614">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  2015 - Today</a:t>
              </a:r>
              <a:endParaRPr sz="1700">
                <a:solidFill>
                  <a:srgbClr val="FFFFFF"/>
                </a:solidFill>
                <a:latin typeface="Fira Sans Extra Condensed"/>
                <a:ea typeface="Fira Sans Extra Condensed"/>
                <a:cs typeface="Fira Sans Extra Condensed"/>
                <a:sym typeface="Fira Sans Extra Condensed"/>
              </a:endParaRPr>
            </a:p>
          </p:txBody>
        </p:sp>
        <p:sp>
          <p:nvSpPr>
            <p:cNvPr id="221" name="Google Shape;221;p11"/>
            <p:cNvSpPr/>
            <p:nvPr/>
          </p:nvSpPr>
          <p:spPr>
            <a:xfrm>
              <a:off x="7950700" y="3840425"/>
              <a:ext cx="282800" cy="278925"/>
            </a:xfrm>
            <a:custGeom>
              <a:rect b="b" l="l" r="r" t="t"/>
              <a:pathLst>
                <a:path extrusionOk="0" h="11157" w="11312">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22" name="Google Shape;222;p11"/>
            <p:cNvSpPr/>
            <p:nvPr/>
          </p:nvSpPr>
          <p:spPr>
            <a:xfrm>
              <a:off x="8025100" y="3866325"/>
              <a:ext cx="178625" cy="115500"/>
            </a:xfrm>
            <a:custGeom>
              <a:rect b="b" l="l" r="r" t="t"/>
              <a:pathLst>
                <a:path extrusionOk="0" h="4620" w="7145">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23" name="Google Shape;223;p11"/>
            <p:cNvSpPr txBox="1"/>
            <p:nvPr/>
          </p:nvSpPr>
          <p:spPr>
            <a:xfrm>
              <a:off x="637853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Recursos importantes : DataFrame API, Structured Streaming, e Adaptive Query Execution</a:t>
              </a:r>
              <a:endParaRPr sz="1200">
                <a:solidFill>
                  <a:srgbClr val="434343"/>
                </a:solidFill>
                <a:latin typeface="Roboto"/>
                <a:ea typeface="Roboto"/>
                <a:cs typeface="Roboto"/>
                <a:sym typeface="Roboto"/>
              </a:endParaRPr>
            </a:p>
          </p:txBody>
        </p:sp>
        <p:sp>
          <p:nvSpPr>
            <p:cNvPr id="224" name="Google Shape;224;p11"/>
            <p:cNvSpPr txBox="1"/>
            <p:nvPr/>
          </p:nvSpPr>
          <p:spPr>
            <a:xfrm>
              <a:off x="6172763" y="3221862"/>
              <a:ext cx="16070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Spark: Melhorias</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descr="Programmer male outline" id="225" name="Google Shape;225;p11"/>
          <p:cNvPicPr preferRelativeResize="0"/>
          <p:nvPr/>
        </p:nvPicPr>
        <p:blipFill rotWithShape="1">
          <a:blip r:embed="rId4">
            <a:alphaModFix/>
          </a:blip>
          <a:srcRect b="0" l="0" r="0" t="0"/>
          <a:stretch/>
        </p:blipFill>
        <p:spPr>
          <a:xfrm>
            <a:off x="3025086" y="4828323"/>
            <a:ext cx="615938" cy="6159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pic>
        <p:nvPicPr>
          <p:cNvPr id="230" name="Google Shape;230;p1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31" name="Google Shape;231;p12"/>
          <p:cNvCxnSpPr/>
          <p:nvPr/>
        </p:nvCxnSpPr>
        <p:spPr>
          <a:xfrm flipH="1" rot="10800000">
            <a:off x="730166" y="599325"/>
            <a:ext cx="8191208" cy="1"/>
          </a:xfrm>
          <a:prstGeom prst="straightConnector1">
            <a:avLst/>
          </a:prstGeom>
          <a:noFill/>
          <a:ln>
            <a:noFill/>
          </a:ln>
        </p:spPr>
      </p:cxnSp>
      <p:sp>
        <p:nvSpPr>
          <p:cNvPr id="232" name="Google Shape;232;p1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233" name="Google Shape;233;p12"/>
          <p:cNvCxnSpPr/>
          <p:nvPr/>
        </p:nvCxnSpPr>
        <p:spPr>
          <a:xfrm flipH="1" rot="10800000">
            <a:off x="231284" y="6422275"/>
            <a:ext cx="8690090" cy="1"/>
          </a:xfrm>
          <a:prstGeom prst="straightConnector1">
            <a:avLst/>
          </a:prstGeom>
          <a:noFill/>
          <a:ln>
            <a:noFill/>
          </a:ln>
        </p:spPr>
      </p:cxnSp>
      <p:sp>
        <p:nvSpPr>
          <p:cNvPr id="234" name="Google Shape;234;p12"/>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235" name="Google Shape;235;p12"/>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236" name="Google Shape;236;p12"/>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Conceitos</a:t>
            </a:r>
            <a:endParaRPr/>
          </a:p>
        </p:txBody>
      </p:sp>
      <p:sp>
        <p:nvSpPr>
          <p:cNvPr id="237" name="Google Shape;237;p12"/>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https://aws.amazon.com/pt/what-is/distributed-computing/</a:t>
            </a:r>
            <a:endParaRPr/>
          </a:p>
        </p:txBody>
      </p:sp>
      <p:sp>
        <p:nvSpPr>
          <p:cNvPr id="238" name="Google Shape;238;p12"/>
          <p:cNvSpPr txBox="1"/>
          <p:nvPr/>
        </p:nvSpPr>
        <p:spPr>
          <a:xfrm>
            <a:off x="0" y="2410099"/>
            <a:ext cx="2337745"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Computação Paralela:</a:t>
            </a:r>
            <a:endParaRPr b="1" i="0" sz="1800" u="none" cap="none" strike="noStrike">
              <a:solidFill>
                <a:srgbClr val="000000"/>
              </a:solidFill>
              <a:latin typeface="Helvetica Neue Light"/>
              <a:ea typeface="Helvetica Neue Light"/>
              <a:cs typeface="Helvetica Neue Light"/>
              <a:sym typeface="Helvetica Neue Light"/>
            </a:endParaRPr>
          </a:p>
        </p:txBody>
      </p:sp>
      <p:sp>
        <p:nvSpPr>
          <p:cNvPr id="239" name="Google Shape;239;p12"/>
          <p:cNvSpPr txBox="1"/>
          <p:nvPr/>
        </p:nvSpPr>
        <p:spPr>
          <a:xfrm>
            <a:off x="0" y="4563663"/>
            <a:ext cx="2581985"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Computação Distribuída:</a:t>
            </a:r>
            <a:endParaRPr b="1" i="0" sz="1800" u="none" cap="none" strike="noStrike">
              <a:solidFill>
                <a:srgbClr val="000000"/>
              </a:solidFill>
              <a:latin typeface="Helvetica Neue Light"/>
              <a:ea typeface="Helvetica Neue Light"/>
              <a:cs typeface="Helvetica Neue Light"/>
              <a:sym typeface="Helvetica Neue Light"/>
            </a:endParaRPr>
          </a:p>
        </p:txBody>
      </p:sp>
      <p:sp>
        <p:nvSpPr>
          <p:cNvPr id="240" name="Google Shape;240;p12"/>
          <p:cNvSpPr txBox="1"/>
          <p:nvPr/>
        </p:nvSpPr>
        <p:spPr>
          <a:xfrm>
            <a:off x="2619485" y="1578018"/>
            <a:ext cx="6524515" cy="2262158"/>
          </a:xfrm>
          <a:prstGeom prst="rect">
            <a:avLst/>
          </a:prstGeom>
          <a:noFill/>
          <a:ln>
            <a:noFill/>
          </a:ln>
        </p:spPr>
        <p:txBody>
          <a:bodyPr anchorCtr="0" anchor="ctr" bIns="0" lIns="0" spcFirstLastPara="1" rIns="0" wrap="square" tIns="0">
            <a:spAutoFit/>
          </a:bodyPr>
          <a:lstStyle/>
          <a:p>
            <a:pPr indent="-266700" lvl="0" marL="285750" marR="0" rtl="0" algn="l">
              <a:lnSpc>
                <a:spcPct val="100000"/>
              </a:lnSpc>
              <a:spcBef>
                <a:spcPts val="0"/>
              </a:spcBef>
              <a:spcAft>
                <a:spcPts val="0"/>
              </a:spcAft>
              <a:buSzPts val="300"/>
              <a:buFont typeface="Noto Sans Symbols"/>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Helvetica Neue Light"/>
              <a:buNone/>
            </a:pPr>
            <a:r>
              <a:rPr b="0" i="0" lang="pt-PT" sz="1600" u="none" cap="none" strike="noStrike">
                <a:solidFill>
                  <a:srgbClr val="000000"/>
                </a:solidFill>
                <a:latin typeface="Helvetica Neue Light"/>
                <a:ea typeface="Helvetica Neue Light"/>
                <a:cs typeface="Helvetica Neue Light"/>
                <a:sym typeface="Helvetica Neue Light"/>
              </a:rPr>
              <a:t>A computação paralela refere-se ao processo de dividir problemas maiores em partes menores, independentes e muitas vezes semelhantes, que podem ser executadas simultaneamente por vários processadores que se comunicam por meio de memória compartilhada, cujos resultados são combinados após a conclusão como parte de um algoritmo geral. </a:t>
            </a:r>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241" name="Google Shape;241;p12"/>
          <p:cNvSpPr txBox="1"/>
          <p:nvPr/>
        </p:nvSpPr>
        <p:spPr>
          <a:xfrm>
            <a:off x="2581985" y="3522320"/>
            <a:ext cx="6524515" cy="1892826"/>
          </a:xfrm>
          <a:prstGeom prst="rect">
            <a:avLst/>
          </a:prstGeom>
          <a:noFill/>
          <a:ln>
            <a:noFill/>
          </a:ln>
        </p:spPr>
        <p:txBody>
          <a:bodyPr anchorCtr="0" anchor="ctr" bIns="0" lIns="0" spcFirstLastPara="1" rIns="0" wrap="square" tIns="0">
            <a:spAutoFit/>
          </a:bodyPr>
          <a:lstStyle/>
          <a:p>
            <a:pPr indent="-266700" lvl="0" marL="285750" marR="0" rtl="0" algn="l">
              <a:lnSpc>
                <a:spcPct val="100000"/>
              </a:lnSpc>
              <a:spcBef>
                <a:spcPts val="0"/>
              </a:spcBef>
              <a:spcAft>
                <a:spcPts val="0"/>
              </a:spcAft>
              <a:buSzPts val="300"/>
              <a:buFont typeface="Noto Sans Symbols"/>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Helvetica Neue Light"/>
              <a:buNone/>
            </a:pPr>
            <a:r>
              <a:rPr b="0" i="0" lang="pt-PT" sz="1600" u="none" cap="none" strike="noStrike">
                <a:solidFill>
                  <a:srgbClr val="000000"/>
                </a:solidFill>
                <a:latin typeface="Helvetica Neue Light"/>
                <a:ea typeface="Helvetica Neue Light"/>
                <a:cs typeface="Helvetica Neue Light"/>
                <a:sym typeface="Helvetica Neue Light"/>
              </a:rPr>
              <a:t>Computação distribuída corresponde ao método de fazer vários computadores trabalharem juntos para resolver um problema comum. Isso faz com que uma rede de computadores pareça um único computador poderoso que fornece recursos em grande escala para lidar com desafios complexos.</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pic>
        <p:nvPicPr>
          <p:cNvPr id="246" name="Google Shape;246;p1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47" name="Google Shape;247;p13"/>
          <p:cNvCxnSpPr/>
          <p:nvPr/>
        </p:nvCxnSpPr>
        <p:spPr>
          <a:xfrm flipH="1" rot="10800000">
            <a:off x="730166" y="599325"/>
            <a:ext cx="8191208" cy="1"/>
          </a:xfrm>
          <a:prstGeom prst="straightConnector1">
            <a:avLst/>
          </a:prstGeom>
          <a:noFill/>
          <a:ln>
            <a:noFill/>
          </a:ln>
        </p:spPr>
      </p:cxnSp>
      <p:sp>
        <p:nvSpPr>
          <p:cNvPr id="248" name="Google Shape;248;p1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249" name="Google Shape;249;p13"/>
          <p:cNvCxnSpPr/>
          <p:nvPr/>
        </p:nvCxnSpPr>
        <p:spPr>
          <a:xfrm flipH="1" rot="10800000">
            <a:off x="231284" y="6422275"/>
            <a:ext cx="8690090" cy="1"/>
          </a:xfrm>
          <a:prstGeom prst="straightConnector1">
            <a:avLst/>
          </a:prstGeom>
          <a:noFill/>
          <a:ln>
            <a:noFill/>
          </a:ln>
        </p:spPr>
      </p:cxnSp>
      <p:sp>
        <p:nvSpPr>
          <p:cNvPr id="250" name="Google Shape;250;p13"/>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251" name="Google Shape;251;p13"/>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252" name="Google Shape;252;p13"/>
          <p:cNvSpPr txBox="1"/>
          <p:nvPr>
            <p:ph type="title"/>
          </p:nvPr>
        </p:nvSpPr>
        <p:spPr>
          <a:xfrm>
            <a:off x="23703" y="1551146"/>
            <a:ext cx="2550751" cy="86535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2400"/>
              <a:buFont typeface="Helvetica Neue Light"/>
              <a:buNone/>
            </a:pPr>
            <a:r>
              <a:rPr b="1" lang="pt-PT" sz="2400"/>
              <a:t>Cluster Computer</a:t>
            </a:r>
            <a:br>
              <a:rPr b="1" lang="pt-PT" sz="2400"/>
            </a:br>
            <a:r>
              <a:rPr b="1" lang="pt-PT" sz="2400"/>
              <a:t>(Computação Distribuída):</a:t>
            </a:r>
            <a:endParaRPr b="1" sz="2400"/>
          </a:p>
        </p:txBody>
      </p:sp>
      <p:sp>
        <p:nvSpPr>
          <p:cNvPr id="253" name="Google Shape;253;p13"/>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254" name="Google Shape;254;p13"/>
          <p:cNvPicPr preferRelativeResize="0"/>
          <p:nvPr/>
        </p:nvPicPr>
        <p:blipFill rotWithShape="1">
          <a:blip r:embed="rId4">
            <a:alphaModFix/>
          </a:blip>
          <a:srcRect b="0" l="0" r="0" t="0"/>
          <a:stretch/>
        </p:blipFill>
        <p:spPr>
          <a:xfrm>
            <a:off x="3039599" y="2792506"/>
            <a:ext cx="4763441" cy="2658281"/>
          </a:xfrm>
          <a:prstGeom prst="rect">
            <a:avLst/>
          </a:prstGeom>
          <a:noFill/>
          <a:ln>
            <a:noFill/>
          </a:ln>
        </p:spPr>
      </p:pic>
      <p:sp>
        <p:nvSpPr>
          <p:cNvPr id="255" name="Google Shape;255;p13"/>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https://www.geeksforgeeks.org/an-overview-of-cluster-computing/</a:t>
            </a:r>
            <a:endParaRPr/>
          </a:p>
        </p:txBody>
      </p:sp>
      <p:sp>
        <p:nvSpPr>
          <p:cNvPr id="256" name="Google Shape;256;p13"/>
          <p:cNvSpPr txBox="1"/>
          <p:nvPr/>
        </p:nvSpPr>
        <p:spPr>
          <a:xfrm>
            <a:off x="2695267" y="809962"/>
            <a:ext cx="6524515" cy="2015936"/>
          </a:xfrm>
          <a:prstGeom prst="rect">
            <a:avLst/>
          </a:prstGeom>
          <a:noFill/>
          <a:ln>
            <a:noFill/>
          </a:ln>
        </p:spPr>
        <p:txBody>
          <a:bodyPr anchorCtr="0" anchor="ctr" bIns="0" lIns="0" spcFirstLastPara="1" rIns="0" wrap="square" tIns="0">
            <a:spAutoFit/>
          </a:bodyPr>
          <a:lstStyle/>
          <a:p>
            <a:pPr indent="-266700" lvl="0" marL="285750" marR="0" rtl="0" algn="l">
              <a:lnSpc>
                <a:spcPct val="100000"/>
              </a:lnSpc>
              <a:spcBef>
                <a:spcPts val="0"/>
              </a:spcBef>
              <a:spcAft>
                <a:spcPts val="0"/>
              </a:spcAft>
              <a:buSzPts val="300"/>
              <a:buFont typeface="Noto Sans Symbols"/>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pt-PT" sz="1600" u="none" cap="none" strike="noStrike">
                <a:solidFill>
                  <a:srgbClr val="000000"/>
                </a:solidFill>
                <a:latin typeface="Helvetica Neue Light"/>
                <a:ea typeface="Helvetica Neue Light"/>
                <a:cs typeface="Helvetica Neue Light"/>
                <a:sym typeface="Helvetica Neue Light"/>
              </a:rPr>
              <a:t>A computação em cluster é uma coleção de computadores conectados de maneira forte ou fraca que trabalham juntos para agir como uma entidade única. Os computadores conectados executam operações em conjunto, criando assim a ideia de um sistema único. </a:t>
            </a:r>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pic>
        <p:nvPicPr>
          <p:cNvPr id="261" name="Google Shape;261;p1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62" name="Google Shape;262;p14"/>
          <p:cNvCxnSpPr/>
          <p:nvPr/>
        </p:nvCxnSpPr>
        <p:spPr>
          <a:xfrm flipH="1" rot="10800000">
            <a:off x="730166" y="599325"/>
            <a:ext cx="8191208" cy="1"/>
          </a:xfrm>
          <a:prstGeom prst="straightConnector1">
            <a:avLst/>
          </a:prstGeom>
          <a:noFill/>
          <a:ln>
            <a:noFill/>
          </a:ln>
        </p:spPr>
      </p:cxnSp>
      <p:sp>
        <p:nvSpPr>
          <p:cNvPr id="263" name="Google Shape;263;p1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264" name="Google Shape;264;p14"/>
          <p:cNvCxnSpPr/>
          <p:nvPr/>
        </p:nvCxnSpPr>
        <p:spPr>
          <a:xfrm flipH="1" rot="10800000">
            <a:off x="231284" y="6422275"/>
            <a:ext cx="8690090" cy="1"/>
          </a:xfrm>
          <a:prstGeom prst="straightConnector1">
            <a:avLst/>
          </a:prstGeom>
          <a:noFill/>
          <a:ln>
            <a:noFill/>
          </a:ln>
        </p:spPr>
      </p:cxnSp>
      <p:sp>
        <p:nvSpPr>
          <p:cNvPr id="265" name="Google Shape;265;p14"/>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266" name="Google Shape;266;p14"/>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267" name="Google Shape;267;p14"/>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Big Data Timeline</a:t>
            </a:r>
            <a:endParaRPr/>
          </a:p>
        </p:txBody>
      </p:sp>
      <p:grpSp>
        <p:nvGrpSpPr>
          <p:cNvPr id="268" name="Google Shape;268;p14"/>
          <p:cNvGrpSpPr/>
          <p:nvPr/>
        </p:nvGrpSpPr>
        <p:grpSpPr>
          <a:xfrm>
            <a:off x="606849" y="2220292"/>
            <a:ext cx="1753876" cy="1829550"/>
            <a:chOff x="606849" y="1203350"/>
            <a:chExt cx="1753876" cy="1829550"/>
          </a:xfrm>
        </p:grpSpPr>
        <p:sp>
          <p:nvSpPr>
            <p:cNvPr id="269" name="Google Shape;269;p14"/>
            <p:cNvSpPr/>
            <p:nvPr/>
          </p:nvSpPr>
          <p:spPr>
            <a:xfrm>
              <a:off x="1912750" y="1382375"/>
              <a:ext cx="230100" cy="1119800"/>
            </a:xfrm>
            <a:custGeom>
              <a:rect b="b" l="l" r="r" t="t"/>
              <a:pathLst>
                <a:path extrusionOk="0" h="44792" w="9204">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70" name="Google Shape;270;p14"/>
            <p:cNvSpPr/>
            <p:nvPr/>
          </p:nvSpPr>
          <p:spPr>
            <a:xfrm>
              <a:off x="1192125" y="2443825"/>
              <a:ext cx="1134375" cy="589075"/>
            </a:xfrm>
            <a:custGeom>
              <a:rect b="b" l="l" r="r" t="t"/>
              <a:pathLst>
                <a:path extrusionOk="0" h="23563" w="45375">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2003 - 2004</a:t>
              </a:r>
              <a:endParaRPr sz="1700">
                <a:solidFill>
                  <a:srgbClr val="FFFFFF"/>
                </a:solidFill>
                <a:latin typeface="Fira Sans Extra Condensed"/>
                <a:ea typeface="Fira Sans Extra Condensed"/>
                <a:cs typeface="Fira Sans Extra Condensed"/>
                <a:sym typeface="Fira Sans Extra Condensed"/>
              </a:endParaRPr>
            </a:p>
          </p:txBody>
        </p:sp>
        <p:sp>
          <p:nvSpPr>
            <p:cNvPr id="271" name="Google Shape;271;p14"/>
            <p:cNvSpPr/>
            <p:nvPr/>
          </p:nvSpPr>
          <p:spPr>
            <a:xfrm>
              <a:off x="2140450" y="1450250"/>
              <a:ext cx="150050" cy="150050"/>
            </a:xfrm>
            <a:custGeom>
              <a:rect b="b" l="l" r="r" t="t"/>
              <a:pathLst>
                <a:path extrusionOk="0" h="6002" w="6002">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72" name="Google Shape;272;p14"/>
            <p:cNvSpPr/>
            <p:nvPr/>
          </p:nvSpPr>
          <p:spPr>
            <a:xfrm>
              <a:off x="2070200" y="1382375"/>
              <a:ext cx="290525" cy="286075"/>
            </a:xfrm>
            <a:custGeom>
              <a:rect b="b" l="l" r="r" t="t"/>
              <a:pathLst>
                <a:path extrusionOk="0" h="11443" w="11621">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73" name="Google Shape;273;p14"/>
            <p:cNvSpPr txBox="1"/>
            <p:nvPr/>
          </p:nvSpPr>
          <p:spPr>
            <a:xfrm>
              <a:off x="6068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Conceitos fundamentais do artigo do Google</a:t>
              </a:r>
              <a:endParaRPr sz="1200">
                <a:solidFill>
                  <a:srgbClr val="434343"/>
                </a:solidFill>
                <a:latin typeface="Roboto"/>
                <a:ea typeface="Roboto"/>
                <a:cs typeface="Roboto"/>
                <a:sym typeface="Roboto"/>
              </a:endParaRPr>
            </a:p>
          </p:txBody>
        </p:sp>
        <p:sp>
          <p:nvSpPr>
            <p:cNvPr id="274" name="Google Shape;274;p14"/>
            <p:cNvSpPr txBox="1"/>
            <p:nvPr/>
          </p:nvSpPr>
          <p:spPr>
            <a:xfrm>
              <a:off x="606849"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Início</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75" name="Google Shape;275;p14"/>
          <p:cNvGrpSpPr/>
          <p:nvPr/>
        </p:nvGrpSpPr>
        <p:grpSpPr>
          <a:xfrm>
            <a:off x="2980649" y="2185555"/>
            <a:ext cx="1785151" cy="1864287"/>
            <a:chOff x="2980649" y="1168613"/>
            <a:chExt cx="1785151" cy="1864287"/>
          </a:xfrm>
        </p:grpSpPr>
        <p:sp>
          <p:nvSpPr>
            <p:cNvPr id="276" name="Google Shape;276;p14"/>
            <p:cNvSpPr/>
            <p:nvPr/>
          </p:nvSpPr>
          <p:spPr>
            <a:xfrm>
              <a:off x="4286550" y="1382375"/>
              <a:ext cx="230100" cy="1119800"/>
            </a:xfrm>
            <a:custGeom>
              <a:rect b="b" l="l" r="r" t="t"/>
              <a:pathLst>
                <a:path extrusionOk="0" h="44792" w="9204">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77" name="Google Shape;277;p14"/>
            <p:cNvSpPr/>
            <p:nvPr/>
          </p:nvSpPr>
          <p:spPr>
            <a:xfrm>
              <a:off x="3460550" y="2443825"/>
              <a:ext cx="1240050" cy="589075"/>
            </a:xfrm>
            <a:custGeom>
              <a:rect b="b" l="l" r="r" t="t"/>
              <a:pathLst>
                <a:path extrusionOk="0" h="23563" w="49602">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2008</a:t>
              </a:r>
              <a:endParaRPr sz="1700">
                <a:solidFill>
                  <a:srgbClr val="FFFFFF"/>
                </a:solidFill>
                <a:latin typeface="Fira Sans Extra Condensed"/>
                <a:ea typeface="Fira Sans Extra Condensed"/>
                <a:cs typeface="Fira Sans Extra Condensed"/>
                <a:sym typeface="Fira Sans Extra Condensed"/>
              </a:endParaRPr>
            </a:p>
          </p:txBody>
        </p:sp>
        <p:sp>
          <p:nvSpPr>
            <p:cNvPr id="278" name="Google Shape;278;p14"/>
            <p:cNvSpPr/>
            <p:nvPr/>
          </p:nvSpPr>
          <p:spPr>
            <a:xfrm>
              <a:off x="4460675" y="1496375"/>
              <a:ext cx="89325" cy="171175"/>
            </a:xfrm>
            <a:custGeom>
              <a:rect b="b" l="l" r="r" t="t"/>
              <a:pathLst>
                <a:path extrusionOk="0" h="6847" w="3573">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79" name="Google Shape;279;p14"/>
            <p:cNvSpPr/>
            <p:nvPr/>
          </p:nvSpPr>
          <p:spPr>
            <a:xfrm>
              <a:off x="4564850" y="1436850"/>
              <a:ext cx="92900" cy="230700"/>
            </a:xfrm>
            <a:custGeom>
              <a:rect b="b" l="l" r="r" t="t"/>
              <a:pathLst>
                <a:path extrusionOk="0" h="9228" w="3716">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80" name="Google Shape;280;p14"/>
            <p:cNvSpPr/>
            <p:nvPr/>
          </p:nvSpPr>
          <p:spPr>
            <a:xfrm>
              <a:off x="4672600" y="1380900"/>
              <a:ext cx="93200" cy="286650"/>
            </a:xfrm>
            <a:custGeom>
              <a:rect b="b" l="l" r="r" t="t"/>
              <a:pathLst>
                <a:path extrusionOk="0" h="11466" w="3728">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81" name="Google Shape;281;p14"/>
            <p:cNvSpPr txBox="1"/>
            <p:nvPr/>
          </p:nvSpPr>
          <p:spPr>
            <a:xfrm>
              <a:off x="29806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Hadoop 1.0 com HDFS e MapReduce</a:t>
              </a:r>
              <a:endParaRPr/>
            </a:p>
          </p:txBody>
        </p:sp>
        <p:sp>
          <p:nvSpPr>
            <p:cNvPr id="282" name="Google Shape;282;p14"/>
            <p:cNvSpPr txBox="1"/>
            <p:nvPr/>
          </p:nvSpPr>
          <p:spPr>
            <a:xfrm>
              <a:off x="2988074" y="1168613"/>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Yahoo 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83" name="Google Shape;283;p14"/>
          <p:cNvGrpSpPr/>
          <p:nvPr/>
        </p:nvGrpSpPr>
        <p:grpSpPr>
          <a:xfrm>
            <a:off x="5354475" y="2220292"/>
            <a:ext cx="1783050" cy="1829550"/>
            <a:chOff x="5354475" y="1203350"/>
            <a:chExt cx="1783050" cy="1829550"/>
          </a:xfrm>
        </p:grpSpPr>
        <p:sp>
          <p:nvSpPr>
            <p:cNvPr id="284" name="Google Shape;284;p14"/>
            <p:cNvSpPr/>
            <p:nvPr/>
          </p:nvSpPr>
          <p:spPr>
            <a:xfrm>
              <a:off x="6657075" y="1382375"/>
              <a:ext cx="230425" cy="1119800"/>
            </a:xfrm>
            <a:custGeom>
              <a:rect b="b" l="l" r="r" t="t"/>
              <a:pathLst>
                <a:path extrusionOk="0" h="44792" w="9217">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85" name="Google Shape;285;p14"/>
            <p:cNvSpPr/>
            <p:nvPr/>
          </p:nvSpPr>
          <p:spPr>
            <a:xfrm>
              <a:off x="5831075" y="2443825"/>
              <a:ext cx="1240375" cy="589075"/>
            </a:xfrm>
            <a:custGeom>
              <a:rect b="b" l="l" r="r" t="t"/>
              <a:pathLst>
                <a:path extrusionOk="0" h="23563" w="49615">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2011-2013</a:t>
              </a:r>
              <a:endParaRPr sz="1700">
                <a:solidFill>
                  <a:srgbClr val="FFFFFF"/>
                </a:solidFill>
                <a:latin typeface="Fira Sans Extra Condensed"/>
                <a:ea typeface="Fira Sans Extra Condensed"/>
                <a:cs typeface="Fira Sans Extra Condensed"/>
                <a:sym typeface="Fira Sans Extra Condensed"/>
              </a:endParaRPr>
            </a:p>
          </p:txBody>
        </p:sp>
        <p:sp>
          <p:nvSpPr>
            <p:cNvPr id="286" name="Google Shape;286;p14"/>
            <p:cNvSpPr/>
            <p:nvPr/>
          </p:nvSpPr>
          <p:spPr>
            <a:xfrm>
              <a:off x="6915750" y="1412900"/>
              <a:ext cx="145875" cy="82925"/>
            </a:xfrm>
            <a:custGeom>
              <a:rect b="b" l="l" r="r" t="t"/>
              <a:pathLst>
                <a:path extrusionOk="0" h="3317" w="5835">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87" name="Google Shape;287;p14"/>
            <p:cNvSpPr/>
            <p:nvPr/>
          </p:nvSpPr>
          <p:spPr>
            <a:xfrm>
              <a:off x="6877350" y="1382225"/>
              <a:ext cx="260175" cy="250200"/>
            </a:xfrm>
            <a:custGeom>
              <a:rect b="b" l="l" r="r" t="t"/>
              <a:pathLst>
                <a:path extrusionOk="0" h="10008" w="10407">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88" name="Google Shape;288;p14"/>
            <p:cNvSpPr txBox="1"/>
            <p:nvPr/>
          </p:nvSpPr>
          <p:spPr>
            <a:xfrm>
              <a:off x="5354475" y="1349448"/>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Lançamento o YARN, expandindo seu ecossistema</a:t>
              </a:r>
              <a:endParaRPr sz="1200">
                <a:solidFill>
                  <a:srgbClr val="434343"/>
                </a:solidFill>
                <a:latin typeface="Roboto"/>
                <a:ea typeface="Roboto"/>
                <a:cs typeface="Roboto"/>
                <a:sym typeface="Roboto"/>
              </a:endParaRPr>
            </a:p>
          </p:txBody>
        </p:sp>
        <p:sp>
          <p:nvSpPr>
            <p:cNvPr id="289" name="Google Shape;289;p14"/>
            <p:cNvSpPr txBox="1"/>
            <p:nvPr/>
          </p:nvSpPr>
          <p:spPr>
            <a:xfrm>
              <a:off x="5354475"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Hadoop 2.0</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90" name="Google Shape;290;p14"/>
          <p:cNvGrpSpPr/>
          <p:nvPr/>
        </p:nvGrpSpPr>
        <p:grpSpPr>
          <a:xfrm>
            <a:off x="1634188" y="3460767"/>
            <a:ext cx="1881162" cy="1781012"/>
            <a:chOff x="1634188" y="2443825"/>
            <a:chExt cx="1881162" cy="1781012"/>
          </a:xfrm>
        </p:grpSpPr>
        <p:sp>
          <p:nvSpPr>
            <p:cNvPr id="291" name="Google Shape;291;p14"/>
            <p:cNvSpPr/>
            <p:nvPr/>
          </p:nvSpPr>
          <p:spPr>
            <a:xfrm>
              <a:off x="3035500" y="2993300"/>
              <a:ext cx="230100" cy="1120100"/>
            </a:xfrm>
            <a:custGeom>
              <a:rect b="b" l="l" r="r" t="t"/>
              <a:pathLst>
                <a:path extrusionOk="0" h="44804" w="9204">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92" name="Google Shape;292;p14"/>
            <p:cNvSpPr/>
            <p:nvPr/>
          </p:nvSpPr>
          <p:spPr>
            <a:xfrm>
              <a:off x="2275275" y="2443825"/>
              <a:ext cx="1240075" cy="589075"/>
            </a:xfrm>
            <a:custGeom>
              <a:rect b="b" l="l" r="r" t="t"/>
              <a:pathLst>
                <a:path extrusionOk="0" h="23563" w="49603">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2005-2006</a:t>
              </a:r>
              <a:endParaRPr sz="1700">
                <a:solidFill>
                  <a:srgbClr val="FFFFFF"/>
                </a:solidFill>
                <a:latin typeface="Fira Sans Extra Condensed"/>
                <a:ea typeface="Fira Sans Extra Condensed"/>
                <a:cs typeface="Fira Sans Extra Condensed"/>
                <a:sym typeface="Fira Sans Extra Condensed"/>
              </a:endParaRPr>
            </a:p>
          </p:txBody>
        </p:sp>
        <p:sp>
          <p:nvSpPr>
            <p:cNvPr id="293" name="Google Shape;293;p14"/>
            <p:cNvSpPr txBox="1"/>
            <p:nvPr/>
          </p:nvSpPr>
          <p:spPr>
            <a:xfrm>
              <a:off x="16341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Inicial</a:t>
              </a:r>
              <a:endParaRPr sz="1200">
                <a:solidFill>
                  <a:srgbClr val="434343"/>
                </a:solidFill>
                <a:latin typeface="Roboto"/>
                <a:ea typeface="Roboto"/>
                <a:cs typeface="Roboto"/>
                <a:sym typeface="Roboto"/>
              </a:endParaRPr>
            </a:p>
          </p:txBody>
        </p:sp>
        <p:sp>
          <p:nvSpPr>
            <p:cNvPr id="294" name="Google Shape;294;p14"/>
            <p:cNvSpPr txBox="1"/>
            <p:nvPr/>
          </p:nvSpPr>
          <p:spPr>
            <a:xfrm>
              <a:off x="1634188" y="3343088"/>
              <a:ext cx="14013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Apache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95" name="Google Shape;295;p14"/>
          <p:cNvGrpSpPr/>
          <p:nvPr/>
        </p:nvGrpSpPr>
        <p:grpSpPr>
          <a:xfrm>
            <a:off x="3835470" y="3460767"/>
            <a:ext cx="2094755" cy="1781012"/>
            <a:chOff x="3835470" y="2443825"/>
            <a:chExt cx="2094755" cy="1781012"/>
          </a:xfrm>
        </p:grpSpPr>
        <p:sp>
          <p:nvSpPr>
            <p:cNvPr id="296" name="Google Shape;296;p14"/>
            <p:cNvSpPr/>
            <p:nvPr/>
          </p:nvSpPr>
          <p:spPr>
            <a:xfrm>
              <a:off x="5409300" y="2993300"/>
              <a:ext cx="230125" cy="1120100"/>
            </a:xfrm>
            <a:custGeom>
              <a:rect b="b" l="l" r="r" t="t"/>
              <a:pathLst>
                <a:path extrusionOk="0" h="44804" w="9205">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97" name="Google Shape;297;p14"/>
            <p:cNvSpPr/>
            <p:nvPr/>
          </p:nvSpPr>
          <p:spPr>
            <a:xfrm>
              <a:off x="4645825" y="2443825"/>
              <a:ext cx="1240350" cy="589075"/>
            </a:xfrm>
            <a:custGeom>
              <a:rect b="b" l="l" r="r" t="t"/>
              <a:pathLst>
                <a:path extrusionOk="0" h="23563" w="49614">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2009</a:t>
              </a:r>
              <a:endParaRPr sz="1700">
                <a:solidFill>
                  <a:srgbClr val="FFFFFF"/>
                </a:solidFill>
                <a:latin typeface="Fira Sans Extra Condensed"/>
                <a:ea typeface="Fira Sans Extra Condensed"/>
                <a:cs typeface="Fira Sans Extra Condensed"/>
                <a:sym typeface="Fira Sans Extra Condensed"/>
              </a:endParaRPr>
            </a:p>
          </p:txBody>
        </p:sp>
        <p:sp>
          <p:nvSpPr>
            <p:cNvPr id="298" name="Google Shape;298;p14"/>
            <p:cNvSpPr/>
            <p:nvPr/>
          </p:nvSpPr>
          <p:spPr>
            <a:xfrm>
              <a:off x="5668275" y="3945200"/>
              <a:ext cx="22050" cy="22050"/>
            </a:xfrm>
            <a:custGeom>
              <a:rect b="b" l="l" r="r" t="t"/>
              <a:pathLst>
                <a:path extrusionOk="0" h="882" w="882">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299" name="Google Shape;299;p14"/>
            <p:cNvSpPr/>
            <p:nvPr/>
          </p:nvSpPr>
          <p:spPr>
            <a:xfrm>
              <a:off x="5712325" y="3945200"/>
              <a:ext cx="22350" cy="22050"/>
            </a:xfrm>
            <a:custGeom>
              <a:rect b="b" l="l" r="r" t="t"/>
              <a:pathLst>
                <a:path extrusionOk="0" h="882" w="894">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00" name="Google Shape;300;p14"/>
            <p:cNvSpPr/>
            <p:nvPr/>
          </p:nvSpPr>
          <p:spPr>
            <a:xfrm>
              <a:off x="5756675" y="3945200"/>
              <a:ext cx="22050" cy="22050"/>
            </a:xfrm>
            <a:custGeom>
              <a:rect b="b" l="l" r="r" t="t"/>
              <a:pathLst>
                <a:path extrusionOk="0" h="882" w="882">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01" name="Google Shape;301;p14"/>
            <p:cNvSpPr/>
            <p:nvPr/>
          </p:nvSpPr>
          <p:spPr>
            <a:xfrm>
              <a:off x="5800725" y="3945200"/>
              <a:ext cx="22050" cy="22050"/>
            </a:xfrm>
            <a:custGeom>
              <a:rect b="b" l="l" r="r" t="t"/>
              <a:pathLst>
                <a:path extrusionOk="0" h="882" w="882">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02" name="Google Shape;302;p14"/>
            <p:cNvSpPr/>
            <p:nvPr/>
          </p:nvSpPr>
          <p:spPr>
            <a:xfrm>
              <a:off x="5614100" y="3803225"/>
              <a:ext cx="316125" cy="324450"/>
            </a:xfrm>
            <a:custGeom>
              <a:rect b="b" l="l" r="r" t="t"/>
              <a:pathLst>
                <a:path extrusionOk="0" h="12978" w="12645">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03" name="Google Shape;303;p14"/>
            <p:cNvSpPr txBox="1"/>
            <p:nvPr/>
          </p:nvSpPr>
          <p:spPr>
            <a:xfrm>
              <a:off x="40079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do Spark na UC Berkeley</a:t>
              </a:r>
              <a:endParaRPr sz="1200">
                <a:solidFill>
                  <a:srgbClr val="434343"/>
                </a:solidFill>
                <a:latin typeface="Roboto"/>
                <a:ea typeface="Roboto"/>
                <a:cs typeface="Roboto"/>
                <a:sym typeface="Roboto"/>
              </a:endParaRPr>
            </a:p>
          </p:txBody>
        </p:sp>
        <p:sp>
          <p:nvSpPr>
            <p:cNvPr id="304" name="Google Shape;304;p14"/>
            <p:cNvSpPr txBox="1"/>
            <p:nvPr/>
          </p:nvSpPr>
          <p:spPr>
            <a:xfrm>
              <a:off x="3835470" y="3362280"/>
              <a:ext cx="16953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Nascimento do Spark</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05" name="Google Shape;305;p14"/>
          <p:cNvGrpSpPr/>
          <p:nvPr/>
        </p:nvGrpSpPr>
        <p:grpSpPr>
          <a:xfrm>
            <a:off x="6172763" y="3460767"/>
            <a:ext cx="2083937" cy="1781012"/>
            <a:chOff x="6172763" y="2443825"/>
            <a:chExt cx="2083937" cy="1781012"/>
          </a:xfrm>
        </p:grpSpPr>
        <p:sp>
          <p:nvSpPr>
            <p:cNvPr id="306" name="Google Shape;306;p14"/>
            <p:cNvSpPr/>
            <p:nvPr/>
          </p:nvSpPr>
          <p:spPr>
            <a:xfrm>
              <a:off x="7779850" y="2993300"/>
              <a:ext cx="230100" cy="1120100"/>
            </a:xfrm>
            <a:custGeom>
              <a:rect b="b" l="l" r="r" t="t"/>
              <a:pathLst>
                <a:path extrusionOk="0" h="44804" w="9204">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07" name="Google Shape;307;p14"/>
            <p:cNvSpPr/>
            <p:nvPr/>
          </p:nvSpPr>
          <p:spPr>
            <a:xfrm>
              <a:off x="7016350" y="2443825"/>
              <a:ext cx="1240350" cy="589075"/>
            </a:xfrm>
            <a:custGeom>
              <a:rect b="b" l="l" r="r" t="t"/>
              <a:pathLst>
                <a:path extrusionOk="0" h="23563" w="49614">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  2015 - Today</a:t>
              </a:r>
              <a:endParaRPr sz="1700">
                <a:solidFill>
                  <a:srgbClr val="FFFFFF"/>
                </a:solidFill>
                <a:latin typeface="Fira Sans Extra Condensed"/>
                <a:ea typeface="Fira Sans Extra Condensed"/>
                <a:cs typeface="Fira Sans Extra Condensed"/>
                <a:sym typeface="Fira Sans Extra Condensed"/>
              </a:endParaRPr>
            </a:p>
          </p:txBody>
        </p:sp>
        <p:sp>
          <p:nvSpPr>
            <p:cNvPr id="308" name="Google Shape;308;p14"/>
            <p:cNvSpPr/>
            <p:nvPr/>
          </p:nvSpPr>
          <p:spPr>
            <a:xfrm>
              <a:off x="7950700" y="3840425"/>
              <a:ext cx="282800" cy="278925"/>
            </a:xfrm>
            <a:custGeom>
              <a:rect b="b" l="l" r="r" t="t"/>
              <a:pathLst>
                <a:path extrusionOk="0" h="11157" w="11312">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09" name="Google Shape;309;p14"/>
            <p:cNvSpPr/>
            <p:nvPr/>
          </p:nvSpPr>
          <p:spPr>
            <a:xfrm>
              <a:off x="8025100" y="3866325"/>
              <a:ext cx="178625" cy="115500"/>
            </a:xfrm>
            <a:custGeom>
              <a:rect b="b" l="l" r="r" t="t"/>
              <a:pathLst>
                <a:path extrusionOk="0" h="4620" w="7145">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10" name="Google Shape;310;p14"/>
            <p:cNvSpPr txBox="1"/>
            <p:nvPr/>
          </p:nvSpPr>
          <p:spPr>
            <a:xfrm>
              <a:off x="637853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Recursos importantes : DataFrame API, Structured Streaming, e Adaptive Query Execution</a:t>
              </a:r>
              <a:endParaRPr sz="1200">
                <a:solidFill>
                  <a:srgbClr val="434343"/>
                </a:solidFill>
                <a:latin typeface="Roboto"/>
                <a:ea typeface="Roboto"/>
                <a:cs typeface="Roboto"/>
                <a:sym typeface="Roboto"/>
              </a:endParaRPr>
            </a:p>
          </p:txBody>
        </p:sp>
        <p:sp>
          <p:nvSpPr>
            <p:cNvPr id="311" name="Google Shape;311;p14"/>
            <p:cNvSpPr txBox="1"/>
            <p:nvPr/>
          </p:nvSpPr>
          <p:spPr>
            <a:xfrm>
              <a:off x="6172763" y="3221862"/>
              <a:ext cx="16070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Spark: Melhorias</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descr="Programmer male outline" id="312" name="Google Shape;312;p14"/>
          <p:cNvPicPr preferRelativeResize="0"/>
          <p:nvPr/>
        </p:nvPicPr>
        <p:blipFill rotWithShape="1">
          <a:blip r:embed="rId4">
            <a:alphaModFix/>
          </a:blip>
          <a:srcRect b="0" l="0" r="0" t="0"/>
          <a:stretch/>
        </p:blipFill>
        <p:spPr>
          <a:xfrm>
            <a:off x="3025086" y="4828323"/>
            <a:ext cx="615938" cy="615938"/>
          </a:xfrm>
          <a:prstGeom prst="rect">
            <a:avLst/>
          </a:prstGeom>
          <a:noFill/>
          <a:ln>
            <a:noFill/>
          </a:ln>
        </p:spPr>
      </p:pic>
      <p:sp>
        <p:nvSpPr>
          <p:cNvPr id="313" name="Google Shape;313;p14"/>
          <p:cNvSpPr/>
          <p:nvPr/>
        </p:nvSpPr>
        <p:spPr>
          <a:xfrm>
            <a:off x="539410" y="1985553"/>
            <a:ext cx="4230081" cy="3701142"/>
          </a:xfrm>
          <a:prstGeom prst="roundRect">
            <a:avLst>
              <a:gd fmla="val 16667" name="adj"/>
            </a:avLst>
          </a:prstGeom>
          <a:noFill/>
          <a:ln cap="flat" cmpd="sng" w="19050">
            <a:solidFill>
              <a:srgbClr val="FF0000"/>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314" name="Google Shape;314;p14"/>
          <p:cNvSpPr/>
          <p:nvPr/>
        </p:nvSpPr>
        <p:spPr>
          <a:xfrm>
            <a:off x="5409288" y="1985553"/>
            <a:ext cx="1728237" cy="3679256"/>
          </a:xfrm>
          <a:prstGeom prst="roundRect">
            <a:avLst>
              <a:gd fmla="val 16667" name="adj"/>
            </a:avLst>
          </a:prstGeom>
          <a:noFill/>
          <a:ln cap="flat" cmpd="sng" w="19050">
            <a:solidFill>
              <a:srgbClr val="FF0000"/>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pic>
        <p:nvPicPr>
          <p:cNvPr id="319" name="Google Shape;319;p1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20" name="Google Shape;320;p15"/>
          <p:cNvCxnSpPr/>
          <p:nvPr/>
        </p:nvCxnSpPr>
        <p:spPr>
          <a:xfrm flipH="1" rot="10800000">
            <a:off x="730166" y="599325"/>
            <a:ext cx="8191208" cy="1"/>
          </a:xfrm>
          <a:prstGeom prst="straightConnector1">
            <a:avLst/>
          </a:prstGeom>
          <a:noFill/>
          <a:ln>
            <a:noFill/>
          </a:ln>
        </p:spPr>
      </p:cxnSp>
      <p:sp>
        <p:nvSpPr>
          <p:cNvPr id="321" name="Google Shape;321;p1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322" name="Google Shape;322;p15"/>
          <p:cNvCxnSpPr/>
          <p:nvPr/>
        </p:nvCxnSpPr>
        <p:spPr>
          <a:xfrm flipH="1" rot="10800000">
            <a:off x="231284" y="6422275"/>
            <a:ext cx="8690090" cy="1"/>
          </a:xfrm>
          <a:prstGeom prst="straightConnector1">
            <a:avLst/>
          </a:prstGeom>
          <a:noFill/>
          <a:ln>
            <a:noFill/>
          </a:ln>
        </p:spPr>
      </p:cxnSp>
      <p:sp>
        <p:nvSpPr>
          <p:cNvPr id="323" name="Google Shape;323;p15"/>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324" name="Google Shape;324;p15"/>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325" name="Google Shape;325;p15"/>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326" name="Google Shape;326;p15"/>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327" name="Google Shape;327;p15"/>
          <p:cNvSpPr txBox="1"/>
          <p:nvPr/>
        </p:nvSpPr>
        <p:spPr>
          <a:xfrm>
            <a:off x="0" y="6107480"/>
            <a:ext cx="5826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https://sudipchakrabarti.substack.com/p/when-hadoop-was-king-and-yahoo-was</a:t>
            </a:r>
            <a:endParaRPr/>
          </a:p>
        </p:txBody>
      </p:sp>
      <p:pic>
        <p:nvPicPr>
          <p:cNvPr id="328" name="Google Shape;328;p15"/>
          <p:cNvPicPr preferRelativeResize="0"/>
          <p:nvPr/>
        </p:nvPicPr>
        <p:blipFill rotWithShape="1">
          <a:blip r:embed="rId4">
            <a:alphaModFix/>
          </a:blip>
          <a:srcRect b="0" l="0" r="0" t="0"/>
          <a:stretch/>
        </p:blipFill>
        <p:spPr>
          <a:xfrm>
            <a:off x="127286" y="2599613"/>
            <a:ext cx="3302170" cy="2546481"/>
          </a:xfrm>
          <a:prstGeom prst="rect">
            <a:avLst/>
          </a:prstGeom>
          <a:noFill/>
          <a:ln>
            <a:noFill/>
          </a:ln>
        </p:spPr>
      </p:pic>
      <p:pic>
        <p:nvPicPr>
          <p:cNvPr id="329" name="Google Shape;329;p15"/>
          <p:cNvPicPr preferRelativeResize="0"/>
          <p:nvPr/>
        </p:nvPicPr>
        <p:blipFill rotWithShape="1">
          <a:blip r:embed="rId5">
            <a:alphaModFix/>
          </a:blip>
          <a:srcRect b="0" l="0" r="0" t="0"/>
          <a:stretch/>
        </p:blipFill>
        <p:spPr>
          <a:xfrm>
            <a:off x="332959" y="805186"/>
            <a:ext cx="2051155" cy="1066855"/>
          </a:xfrm>
          <a:prstGeom prst="rect">
            <a:avLst/>
          </a:prstGeom>
          <a:noFill/>
          <a:ln>
            <a:noFill/>
          </a:ln>
        </p:spPr>
      </p:pic>
      <p:sp>
        <p:nvSpPr>
          <p:cNvPr id="330" name="Google Shape;330;p15"/>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4400">
                <a:latin typeface="Helvetica Neue Light"/>
                <a:ea typeface="Helvetica Neue Light"/>
                <a:cs typeface="Helvetica Neue Light"/>
                <a:sym typeface="Helvetica Neue Light"/>
              </a:rPr>
              <a:t>Início</a:t>
            </a:r>
            <a:endParaRPr/>
          </a:p>
        </p:txBody>
      </p:sp>
      <p:sp>
        <p:nvSpPr>
          <p:cNvPr id="331" name="Google Shape;331;p15"/>
          <p:cNvSpPr txBox="1"/>
          <p:nvPr/>
        </p:nvSpPr>
        <p:spPr>
          <a:xfrm>
            <a:off x="3898181" y="2879812"/>
            <a:ext cx="4201002" cy="4231928"/>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pt-PT" sz="1600">
                <a:latin typeface="Helvetica Neue Light"/>
                <a:ea typeface="Helvetica Neue Light"/>
                <a:cs typeface="Helvetica Neue Light"/>
                <a:sym typeface="Helvetica Neue Light"/>
              </a:rPr>
              <a:t>Trabalharam juntos entre 2002/2004 no projeto</a:t>
            </a:r>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pt-PT" sz="1600">
                <a:latin typeface="Helvetica Neue Light"/>
                <a:ea typeface="Helvetica Neue Light"/>
                <a:cs typeface="Helvetica Neue Light"/>
                <a:sym typeface="Helvetica Neue Light"/>
              </a:rPr>
              <a:t>Objetivo</a:t>
            </a:r>
            <a:r>
              <a:rPr lang="pt-PT" sz="1600">
                <a:latin typeface="Helvetica Neue Light"/>
                <a:ea typeface="Helvetica Neue Light"/>
                <a:cs typeface="Helvetica Neue Light"/>
                <a:sym typeface="Helvetica Neue Light"/>
              </a:rPr>
              <a:t>: construir um sistema de mecanismo de busca que possa indexar 1 bilhão de páginas</a:t>
            </a:r>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pt-PT" sz="1600">
                <a:latin typeface="Helvetica Neue Light"/>
                <a:ea typeface="Helvetica Neue Light"/>
                <a:cs typeface="Helvetica Neue Light"/>
                <a:sym typeface="Helvetica Neue Light"/>
              </a:rPr>
              <a:t>Conclusão</a:t>
            </a:r>
            <a:r>
              <a:rPr lang="pt-PT" sz="1600">
                <a:latin typeface="Helvetica Neue Light"/>
                <a:ea typeface="Helvetica Neue Light"/>
                <a:cs typeface="Helvetica Neue Light"/>
                <a:sym typeface="Helvetica Neue Light"/>
              </a:rPr>
              <a:t>: O sistema iria custar 500k USD em Hardware mais 30k USD mês em custo (projeto falhou)</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332" name="Google Shape;332;p15"/>
          <p:cNvPicPr preferRelativeResize="0"/>
          <p:nvPr/>
        </p:nvPicPr>
        <p:blipFill rotWithShape="1">
          <a:blip r:embed="rId6">
            <a:alphaModFix/>
          </a:blip>
          <a:srcRect b="0" l="0" r="0" t="0"/>
          <a:stretch/>
        </p:blipFill>
        <p:spPr>
          <a:xfrm>
            <a:off x="3686767" y="3229417"/>
            <a:ext cx="3111660" cy="8255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6" name="Shape 336"/>
        <p:cNvGrpSpPr/>
        <p:nvPr/>
      </p:nvGrpSpPr>
      <p:grpSpPr>
        <a:xfrm>
          <a:off x="0" y="0"/>
          <a:ext cx="0" cy="0"/>
          <a:chOff x="0" y="0"/>
          <a:chExt cx="0" cy="0"/>
        </a:xfrm>
      </p:grpSpPr>
      <p:pic>
        <p:nvPicPr>
          <p:cNvPr id="337" name="Google Shape;337;p1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38" name="Google Shape;338;p16"/>
          <p:cNvCxnSpPr/>
          <p:nvPr/>
        </p:nvCxnSpPr>
        <p:spPr>
          <a:xfrm flipH="1" rot="10800000">
            <a:off x="730166" y="599325"/>
            <a:ext cx="8191208" cy="1"/>
          </a:xfrm>
          <a:prstGeom prst="straightConnector1">
            <a:avLst/>
          </a:prstGeom>
          <a:noFill/>
          <a:ln>
            <a:noFill/>
          </a:ln>
        </p:spPr>
      </p:cxnSp>
      <p:sp>
        <p:nvSpPr>
          <p:cNvPr id="339" name="Google Shape;339;p1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340" name="Google Shape;340;p16"/>
          <p:cNvCxnSpPr/>
          <p:nvPr/>
        </p:nvCxnSpPr>
        <p:spPr>
          <a:xfrm flipH="1" rot="10800000">
            <a:off x="231284" y="6422275"/>
            <a:ext cx="8690090" cy="1"/>
          </a:xfrm>
          <a:prstGeom prst="straightConnector1">
            <a:avLst/>
          </a:prstGeom>
          <a:noFill/>
          <a:ln>
            <a:noFill/>
          </a:ln>
        </p:spPr>
      </p:cxnSp>
      <p:sp>
        <p:nvSpPr>
          <p:cNvPr id="341" name="Google Shape;341;p16"/>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342" name="Google Shape;342;p16"/>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343" name="Google Shape;343;p16"/>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344" name="Google Shape;344;p16"/>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345" name="Google Shape;345;p16"/>
          <p:cNvSpPr txBox="1"/>
          <p:nvPr/>
        </p:nvSpPr>
        <p:spPr>
          <a:xfrm>
            <a:off x="0" y="6107480"/>
            <a:ext cx="5826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https://sudipchakrabarti.substack.com/p/when-hadoop-was-king-and-yahoo-was</a:t>
            </a:r>
            <a:endParaRPr/>
          </a:p>
        </p:txBody>
      </p:sp>
      <p:pic>
        <p:nvPicPr>
          <p:cNvPr id="346" name="Google Shape;346;p16"/>
          <p:cNvPicPr preferRelativeResize="0"/>
          <p:nvPr/>
        </p:nvPicPr>
        <p:blipFill rotWithShape="1">
          <a:blip r:embed="rId4">
            <a:alphaModFix/>
          </a:blip>
          <a:srcRect b="0" l="0" r="0" t="0"/>
          <a:stretch/>
        </p:blipFill>
        <p:spPr>
          <a:xfrm>
            <a:off x="332959" y="805186"/>
            <a:ext cx="2051155" cy="1066855"/>
          </a:xfrm>
          <a:prstGeom prst="rect">
            <a:avLst/>
          </a:prstGeom>
          <a:noFill/>
          <a:ln>
            <a:noFill/>
          </a:ln>
        </p:spPr>
      </p:pic>
      <p:sp>
        <p:nvSpPr>
          <p:cNvPr id="347" name="Google Shape;347;p16"/>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4400">
                <a:latin typeface="Helvetica Neue Light"/>
                <a:ea typeface="Helvetica Neue Light"/>
                <a:cs typeface="Helvetica Neue Light"/>
                <a:sym typeface="Helvetica Neue Light"/>
              </a:rPr>
              <a:t>Início</a:t>
            </a:r>
            <a:endParaRPr/>
          </a:p>
        </p:txBody>
      </p:sp>
      <p:sp>
        <p:nvSpPr>
          <p:cNvPr id="348" name="Google Shape;348;p16"/>
          <p:cNvSpPr txBox="1"/>
          <p:nvPr/>
        </p:nvSpPr>
        <p:spPr>
          <a:xfrm>
            <a:off x="3898181" y="4480250"/>
            <a:ext cx="4201002" cy="103105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349" name="Google Shape;349;p16"/>
          <p:cNvPicPr preferRelativeResize="0"/>
          <p:nvPr/>
        </p:nvPicPr>
        <p:blipFill rotWithShape="1">
          <a:blip r:embed="rId5">
            <a:alphaModFix/>
          </a:blip>
          <a:srcRect b="0" l="0" r="0" t="0"/>
          <a:stretch/>
        </p:blipFill>
        <p:spPr>
          <a:xfrm>
            <a:off x="65" y="3266553"/>
            <a:ext cx="8938393" cy="2485661"/>
          </a:xfrm>
          <a:prstGeom prst="rect">
            <a:avLst/>
          </a:prstGeom>
          <a:noFill/>
          <a:ln>
            <a:noFill/>
          </a:ln>
        </p:spPr>
      </p:pic>
      <p:pic>
        <p:nvPicPr>
          <p:cNvPr id="350" name="Google Shape;350;p16"/>
          <p:cNvPicPr preferRelativeResize="0"/>
          <p:nvPr/>
        </p:nvPicPr>
        <p:blipFill rotWithShape="1">
          <a:blip r:embed="rId6">
            <a:alphaModFix/>
          </a:blip>
          <a:srcRect b="0" l="0" r="0" t="0"/>
          <a:stretch/>
        </p:blipFill>
        <p:spPr>
          <a:xfrm>
            <a:off x="332959" y="2149078"/>
            <a:ext cx="2248016" cy="698536"/>
          </a:xfrm>
          <a:prstGeom prst="rect">
            <a:avLst/>
          </a:prstGeom>
          <a:noFill/>
          <a:ln>
            <a:noFill/>
          </a:ln>
        </p:spPr>
      </p:pic>
      <p:sp>
        <p:nvSpPr>
          <p:cNvPr id="351" name="Google Shape;351;p16"/>
          <p:cNvSpPr txBox="1"/>
          <p:nvPr/>
        </p:nvSpPr>
        <p:spPr>
          <a:xfrm>
            <a:off x="2725269" y="2348683"/>
            <a:ext cx="4520262" cy="127727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i="0" lang="pt-PT" sz="1600" u="none" cap="none" strike="noStrike">
                <a:solidFill>
                  <a:schemeClr val="dk1"/>
                </a:solidFill>
                <a:latin typeface="Arial"/>
                <a:ea typeface="Arial"/>
                <a:cs typeface="Arial"/>
                <a:sym typeface="Arial"/>
              </a:rPr>
              <a:t>Publicou os papers em </a:t>
            </a:r>
            <a:r>
              <a:rPr b="1" i="0" lang="pt-PT" sz="1600" u="none" cap="none" strike="noStrike">
                <a:solidFill>
                  <a:schemeClr val="dk1"/>
                </a:solidFill>
                <a:latin typeface="Arial"/>
                <a:ea typeface="Arial"/>
                <a:cs typeface="Arial"/>
                <a:sym typeface="Arial"/>
              </a:rPr>
              <a:t>2003 e 2004</a:t>
            </a:r>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pic>
        <p:nvPicPr>
          <p:cNvPr id="356" name="Google Shape;356;p1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57" name="Google Shape;357;p17"/>
          <p:cNvCxnSpPr/>
          <p:nvPr/>
        </p:nvCxnSpPr>
        <p:spPr>
          <a:xfrm flipH="1" rot="10800000">
            <a:off x="730166" y="599325"/>
            <a:ext cx="8191208" cy="1"/>
          </a:xfrm>
          <a:prstGeom prst="straightConnector1">
            <a:avLst/>
          </a:prstGeom>
          <a:noFill/>
          <a:ln>
            <a:noFill/>
          </a:ln>
        </p:spPr>
      </p:cxnSp>
      <p:sp>
        <p:nvSpPr>
          <p:cNvPr id="358" name="Google Shape;358;p1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359" name="Google Shape;359;p17"/>
          <p:cNvCxnSpPr/>
          <p:nvPr/>
        </p:nvCxnSpPr>
        <p:spPr>
          <a:xfrm flipH="1" rot="10800000">
            <a:off x="231284" y="6422275"/>
            <a:ext cx="8690090" cy="1"/>
          </a:xfrm>
          <a:prstGeom prst="straightConnector1">
            <a:avLst/>
          </a:prstGeom>
          <a:noFill/>
          <a:ln>
            <a:noFill/>
          </a:ln>
        </p:spPr>
      </p:cxnSp>
      <p:sp>
        <p:nvSpPr>
          <p:cNvPr id="360" name="Google Shape;360;p17"/>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361" name="Google Shape;361;p17"/>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362" name="Google Shape;362;p17"/>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Conceitos</a:t>
            </a:r>
            <a:endParaRPr/>
          </a:p>
        </p:txBody>
      </p:sp>
      <p:sp>
        <p:nvSpPr>
          <p:cNvPr id="363" name="Google Shape;363;p17"/>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https://en.wikipedia.org/wiki/Google_File_System</a:t>
            </a:r>
            <a:endParaRPr/>
          </a:p>
        </p:txBody>
      </p:sp>
      <p:sp>
        <p:nvSpPr>
          <p:cNvPr id="364" name="Google Shape;364;p17"/>
          <p:cNvSpPr txBox="1"/>
          <p:nvPr/>
        </p:nvSpPr>
        <p:spPr>
          <a:xfrm>
            <a:off x="231284" y="2530501"/>
            <a:ext cx="2760617"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GFS (Google File System) : </a:t>
            </a:r>
            <a:endParaRPr/>
          </a:p>
        </p:txBody>
      </p:sp>
      <p:pic>
        <p:nvPicPr>
          <p:cNvPr descr="undefined" id="365" name="Google Shape;365;p17"/>
          <p:cNvPicPr preferRelativeResize="0"/>
          <p:nvPr/>
        </p:nvPicPr>
        <p:blipFill rotWithShape="1">
          <a:blip r:embed="rId4">
            <a:alphaModFix/>
          </a:blip>
          <a:srcRect b="0" l="0" r="0" t="0"/>
          <a:stretch/>
        </p:blipFill>
        <p:spPr>
          <a:xfrm>
            <a:off x="3686935" y="2131146"/>
            <a:ext cx="4891008" cy="2904036"/>
          </a:xfrm>
          <a:prstGeom prst="rect">
            <a:avLst/>
          </a:prstGeom>
          <a:noFill/>
          <a:ln>
            <a:noFill/>
          </a:ln>
        </p:spPr>
      </p:pic>
      <p:sp>
        <p:nvSpPr>
          <p:cNvPr id="366" name="Google Shape;366;p17"/>
          <p:cNvSpPr txBox="1"/>
          <p:nvPr/>
        </p:nvSpPr>
        <p:spPr>
          <a:xfrm>
            <a:off x="235319" y="3134743"/>
            <a:ext cx="3104099" cy="31239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Projetados para permitir o armazenamento e processamento eficiente de grandes volumes de dados distribuídos em clusters de computadores.</a:t>
            </a:r>
            <a:endParaRPr/>
          </a:p>
          <a:p>
            <a:pPr indent="0" lvl="0" marL="0" marR="0" rtl="0" algn="l">
              <a:spcBef>
                <a:spcPts val="0"/>
              </a:spcBef>
              <a:spcAft>
                <a:spcPts val="0"/>
              </a:spcAft>
              <a:buNone/>
            </a:pPr>
            <a:r>
              <a:t/>
            </a:r>
            <a:endParaRPr sz="1200">
              <a:latin typeface="Helvetica Neue Light"/>
              <a:ea typeface="Helvetica Neue Light"/>
              <a:cs typeface="Helvetica Neue Light"/>
              <a:sym typeface="Helvetica Neue Light"/>
            </a:endParaRPr>
          </a:p>
          <a:p>
            <a:pPr indent="0" lvl="0" marL="0" marR="0" rtl="0" algn="l">
              <a:spcBef>
                <a:spcPts val="0"/>
              </a:spcBef>
              <a:spcAft>
                <a:spcPts val="0"/>
              </a:spcAft>
              <a:buNone/>
            </a:pPr>
            <a:r>
              <a:rPr i="0" lang="pt-PT" sz="1200" u="none" cap="none" strike="noStrike">
                <a:solidFill>
                  <a:schemeClr val="dk1"/>
                </a:solidFill>
                <a:latin typeface="Helvetica Neue Light"/>
                <a:ea typeface="Helvetica Neue Light"/>
                <a:cs typeface="Helvetica Neue Light"/>
                <a:sym typeface="Helvetica Neue Light"/>
              </a:rPr>
              <a:t>Arquivos grandes são divididos em unidades menores (chunks em GFS em HDFS), que são distribuídas pelos nós do cluster. Isso permite o armazenamento eficiente e o acesso paralelo aos dados.</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pic>
        <p:nvPicPr>
          <p:cNvPr id="371" name="Google Shape;371;p1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72" name="Google Shape;372;p18"/>
          <p:cNvCxnSpPr/>
          <p:nvPr/>
        </p:nvCxnSpPr>
        <p:spPr>
          <a:xfrm flipH="1" rot="10800000">
            <a:off x="730166" y="599325"/>
            <a:ext cx="8191208" cy="1"/>
          </a:xfrm>
          <a:prstGeom prst="straightConnector1">
            <a:avLst/>
          </a:prstGeom>
          <a:noFill/>
          <a:ln>
            <a:noFill/>
          </a:ln>
        </p:spPr>
      </p:cxnSp>
      <p:sp>
        <p:nvSpPr>
          <p:cNvPr id="373" name="Google Shape;373;p1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374" name="Google Shape;374;p18"/>
          <p:cNvCxnSpPr/>
          <p:nvPr/>
        </p:nvCxnSpPr>
        <p:spPr>
          <a:xfrm flipH="1" rot="10800000">
            <a:off x="231284" y="6422275"/>
            <a:ext cx="8690090" cy="1"/>
          </a:xfrm>
          <a:prstGeom prst="straightConnector1">
            <a:avLst/>
          </a:prstGeom>
          <a:noFill/>
          <a:ln>
            <a:noFill/>
          </a:ln>
        </p:spPr>
      </p:cxnSp>
      <p:sp>
        <p:nvSpPr>
          <p:cNvPr id="375" name="Google Shape;375;p18"/>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376" name="Google Shape;376;p18"/>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377" name="Google Shape;377;p18"/>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Conceitos</a:t>
            </a:r>
            <a:endParaRPr/>
          </a:p>
        </p:txBody>
      </p:sp>
      <p:sp>
        <p:nvSpPr>
          <p:cNvPr id="378" name="Google Shape;378;p18"/>
          <p:cNvSpPr txBox="1"/>
          <p:nvPr/>
        </p:nvSpPr>
        <p:spPr>
          <a:xfrm>
            <a:off x="-482253" y="6067880"/>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https://www.geeksforgeeks.org/map-reduce-in-hadoop/</a:t>
            </a:r>
            <a:endParaRPr/>
          </a:p>
        </p:txBody>
      </p:sp>
      <p:sp>
        <p:nvSpPr>
          <p:cNvPr id="379" name="Google Shape;379;p18"/>
          <p:cNvSpPr txBox="1"/>
          <p:nvPr/>
        </p:nvSpPr>
        <p:spPr>
          <a:xfrm>
            <a:off x="-343955" y="1287489"/>
            <a:ext cx="1919095"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MapReduce</a:t>
            </a:r>
            <a:endParaRPr b="1" sz="1800">
              <a:solidFill>
                <a:srgbClr val="000000"/>
              </a:solidFill>
              <a:latin typeface="Helvetica Neue Light"/>
              <a:ea typeface="Helvetica Neue Light"/>
              <a:cs typeface="Helvetica Neue Light"/>
              <a:sym typeface="Helvetica Neue Light"/>
            </a:endParaRPr>
          </a:p>
        </p:txBody>
      </p:sp>
      <p:sp>
        <p:nvSpPr>
          <p:cNvPr id="380" name="Google Shape;380;p18"/>
          <p:cNvSpPr txBox="1"/>
          <p:nvPr/>
        </p:nvSpPr>
        <p:spPr>
          <a:xfrm>
            <a:off x="59396" y="1781657"/>
            <a:ext cx="3431387" cy="512448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pt-PT" sz="1200" u="sng">
                <a:latin typeface="Helvetica Neue Light"/>
                <a:ea typeface="Helvetica Neue Light"/>
                <a:cs typeface="Helvetica Neue Light"/>
                <a:sym typeface="Helvetica Neue Light"/>
              </a:rPr>
              <a:t>Map</a:t>
            </a:r>
            <a:endParaRPr b="1" sz="1200" u="sng">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b="1" sz="1200">
              <a:latin typeface="Helvetica Neue Light"/>
              <a:ea typeface="Helvetica Neue Light"/>
              <a:cs typeface="Helvetica Neue Light"/>
              <a:sym typeface="Helvetica Neue Light"/>
            </a:endParaRPr>
          </a:p>
          <a:p>
            <a:pPr indent="-76200" lvl="0" marL="0" marR="0" rtl="0" algn="l">
              <a:spcBef>
                <a:spcPts val="0"/>
              </a:spcBef>
              <a:spcAft>
                <a:spcPts val="0"/>
              </a:spcAft>
              <a:buSzPts val="1200"/>
              <a:buFont typeface="Arial"/>
              <a:buChar char="•"/>
            </a:pPr>
            <a:r>
              <a:rPr b="1" lang="pt-PT" sz="1200">
                <a:latin typeface="Helvetica Neue Light"/>
                <a:ea typeface="Helvetica Neue Light"/>
                <a:cs typeface="Helvetica Neue Light"/>
                <a:sym typeface="Helvetica Neue Light"/>
              </a:rPr>
              <a:t>Entrada:</a:t>
            </a:r>
            <a:r>
              <a:rPr lang="pt-PT" sz="1200">
                <a:latin typeface="Helvetica Neue Light"/>
                <a:ea typeface="Helvetica Neue Light"/>
                <a:cs typeface="Helvetica Neue Light"/>
                <a:sym typeface="Helvetica Neue Light"/>
              </a:rPr>
              <a:t> O conjunto de dados é dividido em partes menores (chunks), e cada parte é processada por uma função chamada </a:t>
            </a:r>
            <a:r>
              <a:rPr b="1" lang="pt-PT" sz="1200">
                <a:latin typeface="Helvetica Neue Light"/>
                <a:ea typeface="Helvetica Neue Light"/>
                <a:cs typeface="Helvetica Neue Light"/>
                <a:sym typeface="Helvetica Neue Light"/>
              </a:rPr>
              <a:t>mapper</a:t>
            </a:r>
            <a:r>
              <a:rPr lang="pt-PT" sz="1200">
                <a:latin typeface="Helvetica Neue Light"/>
                <a:ea typeface="Helvetica Neue Light"/>
                <a:cs typeface="Helvetica Neue Light"/>
                <a:sym typeface="Helvetica Neue Light"/>
              </a:rPr>
              <a:t>.</a:t>
            </a:r>
            <a:endParaRPr/>
          </a:p>
          <a:p>
            <a:pPr indent="-76200" lvl="0" marL="0" marR="0" rtl="0" algn="l">
              <a:spcBef>
                <a:spcPts val="0"/>
              </a:spcBef>
              <a:spcAft>
                <a:spcPts val="0"/>
              </a:spcAft>
              <a:buSzPts val="1200"/>
              <a:buFont typeface="Arial"/>
              <a:buChar char="•"/>
            </a:pPr>
            <a:r>
              <a:rPr b="1" lang="pt-PT" sz="1200">
                <a:latin typeface="Helvetica Neue Light"/>
                <a:ea typeface="Helvetica Neue Light"/>
                <a:cs typeface="Helvetica Neue Light"/>
                <a:sym typeface="Helvetica Neue Light"/>
              </a:rPr>
              <a:t>Processamento:</a:t>
            </a:r>
            <a:r>
              <a:rPr lang="pt-PT" sz="1200">
                <a:latin typeface="Helvetica Neue Light"/>
                <a:ea typeface="Helvetica Neue Light"/>
                <a:cs typeface="Helvetica Neue Light"/>
                <a:sym typeface="Helvetica Neue Light"/>
              </a:rPr>
              <a:t> Cada mapper aplica uma operação (definida pelo usuário) a cada registro de dados da sua parte, transformando os dados em pares chave-valor intermediários.</a:t>
            </a:r>
            <a:endParaRPr/>
          </a:p>
          <a:p>
            <a:pPr indent="-76200" lvl="0" marL="0" marR="0" rtl="0" algn="l">
              <a:spcBef>
                <a:spcPts val="0"/>
              </a:spcBef>
              <a:spcAft>
                <a:spcPts val="0"/>
              </a:spcAft>
              <a:buSzPts val="1200"/>
              <a:buFont typeface="Arial"/>
              <a:buChar char="•"/>
            </a:pPr>
            <a:r>
              <a:rPr b="1" lang="pt-PT" sz="1200">
                <a:latin typeface="Helvetica Neue Light"/>
                <a:ea typeface="Helvetica Neue Light"/>
                <a:cs typeface="Helvetica Neue Light"/>
                <a:sym typeface="Helvetica Neue Light"/>
              </a:rPr>
              <a:t>Saída:</a:t>
            </a:r>
            <a:r>
              <a:rPr lang="pt-PT" sz="1200">
                <a:latin typeface="Helvetica Neue Light"/>
                <a:ea typeface="Helvetica Neue Light"/>
                <a:cs typeface="Helvetica Neue Light"/>
                <a:sym typeface="Helvetica Neue Light"/>
              </a:rPr>
              <a:t> Os pares chave-valor intermediários são gerados e preparados para a próxima fase.</a:t>
            </a:r>
            <a:endParaRPr/>
          </a:p>
          <a:p>
            <a:pPr indent="0" lvl="0" marL="0" marR="0" rtl="0" algn="l">
              <a:spcBef>
                <a:spcPts val="0"/>
              </a:spcBef>
              <a:spcAft>
                <a:spcPts val="0"/>
              </a:spcAft>
              <a:buSzPts val="1200"/>
              <a:buFont typeface="Arial"/>
              <a:buNone/>
            </a:pPr>
            <a:r>
              <a:t/>
            </a:r>
            <a:endParaRPr sz="1200">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pt-PT" sz="1200" u="sng">
                <a:latin typeface="Helvetica Neue Light"/>
                <a:ea typeface="Helvetica Neue Light"/>
                <a:cs typeface="Helvetica Neue Light"/>
                <a:sym typeface="Helvetica Neue Light"/>
              </a:rPr>
              <a:t>Reduce</a:t>
            </a:r>
            <a:endParaRPr b="1" sz="1200" u="sng">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b="1" sz="1200">
              <a:latin typeface="Helvetica Neue Light"/>
              <a:ea typeface="Helvetica Neue Light"/>
              <a:cs typeface="Helvetica Neue Light"/>
              <a:sym typeface="Helvetica Neue Light"/>
            </a:endParaRPr>
          </a:p>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Agrupamento:</a:t>
            </a:r>
            <a:r>
              <a:rPr b="0" i="0" lang="pt-PT" sz="1200" u="none" cap="none" strike="noStrike">
                <a:solidFill>
                  <a:schemeClr val="dk1"/>
                </a:solidFill>
                <a:latin typeface="Helvetica Neue Light"/>
                <a:ea typeface="Helvetica Neue Light"/>
                <a:cs typeface="Helvetica Neue Light"/>
                <a:sym typeface="Helvetica Neue Light"/>
              </a:rPr>
              <a:t> Todos os pares chave-valor intermediários com a mesma chave são agrupados juntos.</a:t>
            </a:r>
            <a:endParaRPr/>
          </a:p>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Processamento:</a:t>
            </a:r>
            <a:r>
              <a:rPr b="0" i="0" lang="pt-PT" sz="1200" u="none" cap="none" strike="noStrike">
                <a:solidFill>
                  <a:schemeClr val="dk1"/>
                </a:solidFill>
                <a:latin typeface="Helvetica Neue Light"/>
                <a:ea typeface="Helvetica Neue Light"/>
                <a:cs typeface="Helvetica Neue Light"/>
                <a:sym typeface="Helvetica Neue Light"/>
              </a:rPr>
              <a:t> Uma função chamada </a:t>
            </a:r>
            <a:r>
              <a:rPr b="1" i="0" lang="pt-PT" sz="1200" u="none" cap="none" strike="noStrike">
                <a:solidFill>
                  <a:schemeClr val="dk1"/>
                </a:solidFill>
                <a:latin typeface="Helvetica Neue Light"/>
                <a:ea typeface="Helvetica Neue Light"/>
                <a:cs typeface="Helvetica Neue Light"/>
                <a:sym typeface="Helvetica Neue Light"/>
              </a:rPr>
              <a:t>reducer</a:t>
            </a:r>
            <a:r>
              <a:rPr b="0" i="0" lang="pt-PT" sz="1200" u="none" cap="none" strike="noStrike">
                <a:solidFill>
                  <a:schemeClr val="dk1"/>
                </a:solidFill>
                <a:latin typeface="Helvetica Neue Light"/>
                <a:ea typeface="Helvetica Neue Light"/>
                <a:cs typeface="Helvetica Neue Light"/>
                <a:sym typeface="Helvetica Neue Light"/>
              </a:rPr>
              <a:t> é aplicada a cada grupo de pares chave-valor, combinando-os em um conjunto de valores de saída mais pequeno.</a:t>
            </a:r>
            <a:endParaRPr/>
          </a:p>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Saída:</a:t>
            </a:r>
            <a:r>
              <a:rPr b="0" i="0" lang="pt-PT" sz="1200" u="none" cap="none" strike="noStrike">
                <a:solidFill>
                  <a:schemeClr val="dk1"/>
                </a:solidFill>
                <a:latin typeface="Helvetica Neue Light"/>
                <a:ea typeface="Helvetica Neue Light"/>
                <a:cs typeface="Helvetica Neue Light"/>
                <a:sym typeface="Helvetica Neue Light"/>
              </a:rPr>
              <a:t> Os resultados finais são produzidos como um conjunto de pares chave-valor. </a:t>
            </a:r>
            <a:endParaRPr/>
          </a:p>
          <a:p>
            <a:pPr indent="0" lvl="0" marL="0" marR="0" rtl="0" algn="l">
              <a:spcBef>
                <a:spcPts val="0"/>
              </a:spcBef>
              <a:spcAft>
                <a:spcPts val="0"/>
              </a:spcAft>
              <a:buNone/>
            </a:pPr>
            <a:r>
              <a:t/>
            </a:r>
            <a:endParaRPr b="1" sz="11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b="1" sz="11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381" name="Google Shape;381;p18"/>
          <p:cNvPicPr preferRelativeResize="0"/>
          <p:nvPr/>
        </p:nvPicPr>
        <p:blipFill rotWithShape="1">
          <a:blip r:embed="rId4">
            <a:alphaModFix/>
          </a:blip>
          <a:srcRect b="0" l="0" r="0" t="0"/>
          <a:stretch/>
        </p:blipFill>
        <p:spPr>
          <a:xfrm>
            <a:off x="3739380" y="2289522"/>
            <a:ext cx="4913866" cy="32119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pic>
        <p:nvPicPr>
          <p:cNvPr id="386" name="Google Shape;386;p1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87" name="Google Shape;387;p19"/>
          <p:cNvCxnSpPr/>
          <p:nvPr/>
        </p:nvCxnSpPr>
        <p:spPr>
          <a:xfrm flipH="1" rot="10800000">
            <a:off x="730166" y="599325"/>
            <a:ext cx="8191208" cy="1"/>
          </a:xfrm>
          <a:prstGeom prst="straightConnector1">
            <a:avLst/>
          </a:prstGeom>
          <a:noFill/>
          <a:ln>
            <a:noFill/>
          </a:ln>
        </p:spPr>
      </p:cxnSp>
      <p:sp>
        <p:nvSpPr>
          <p:cNvPr id="388" name="Google Shape;388;p1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389" name="Google Shape;389;p19"/>
          <p:cNvCxnSpPr/>
          <p:nvPr/>
        </p:nvCxnSpPr>
        <p:spPr>
          <a:xfrm flipH="1" rot="10800000">
            <a:off x="231284" y="6422275"/>
            <a:ext cx="8690090" cy="1"/>
          </a:xfrm>
          <a:prstGeom prst="straightConnector1">
            <a:avLst/>
          </a:prstGeom>
          <a:noFill/>
          <a:ln>
            <a:noFill/>
          </a:ln>
        </p:spPr>
      </p:cxnSp>
      <p:sp>
        <p:nvSpPr>
          <p:cNvPr id="390" name="Google Shape;390;p19"/>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391" name="Google Shape;391;p19"/>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392" name="Google Shape;392;p19"/>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Conceitos</a:t>
            </a:r>
            <a:endParaRPr/>
          </a:p>
        </p:txBody>
      </p:sp>
      <p:sp>
        <p:nvSpPr>
          <p:cNvPr id="393" name="Google Shape;393;p19"/>
          <p:cNvSpPr txBox="1"/>
          <p:nvPr/>
        </p:nvSpPr>
        <p:spPr>
          <a:xfrm>
            <a:off x="-82699" y="2001374"/>
            <a:ext cx="1919095"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MapReduce </a:t>
            </a:r>
            <a:endParaRPr/>
          </a:p>
        </p:txBody>
      </p:sp>
      <p:pic>
        <p:nvPicPr>
          <p:cNvPr id="394" name="Google Shape;394;p19"/>
          <p:cNvPicPr preferRelativeResize="0"/>
          <p:nvPr/>
        </p:nvPicPr>
        <p:blipFill rotWithShape="1">
          <a:blip r:embed="rId4">
            <a:alphaModFix/>
          </a:blip>
          <a:srcRect b="0" l="0" r="0" t="0"/>
          <a:stretch/>
        </p:blipFill>
        <p:spPr>
          <a:xfrm>
            <a:off x="2352492" y="1783498"/>
            <a:ext cx="5877317" cy="43487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 name="Shape 49"/>
        <p:cNvGrpSpPr/>
        <p:nvPr/>
      </p:nvGrpSpPr>
      <p:grpSpPr>
        <a:xfrm>
          <a:off x="0" y="0"/>
          <a:ext cx="0" cy="0"/>
          <a:chOff x="0" y="0"/>
          <a:chExt cx="0" cy="0"/>
        </a:xfrm>
      </p:grpSpPr>
      <p:pic>
        <p:nvPicPr>
          <p:cNvPr id="50" name="Google Shape;50;p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1" name="Google Shape;51;p2"/>
          <p:cNvCxnSpPr/>
          <p:nvPr/>
        </p:nvCxnSpPr>
        <p:spPr>
          <a:xfrm flipH="1" rot="10800000">
            <a:off x="730166" y="599325"/>
            <a:ext cx="8191208" cy="1"/>
          </a:xfrm>
          <a:prstGeom prst="straightConnector1">
            <a:avLst/>
          </a:prstGeom>
          <a:noFill/>
          <a:ln>
            <a:noFill/>
          </a:ln>
        </p:spPr>
      </p:cxnSp>
      <p:sp>
        <p:nvSpPr>
          <p:cNvPr id="52" name="Google Shape;52;p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3" name="Google Shape;53;p2"/>
          <p:cNvCxnSpPr/>
          <p:nvPr/>
        </p:nvCxnSpPr>
        <p:spPr>
          <a:xfrm flipH="1" rot="10800000">
            <a:off x="231284" y="6422275"/>
            <a:ext cx="8690090" cy="1"/>
          </a:xfrm>
          <a:prstGeom prst="straightConnector1">
            <a:avLst/>
          </a:prstGeom>
          <a:noFill/>
          <a:ln>
            <a:noFill/>
          </a:ln>
        </p:spPr>
      </p:cxnSp>
      <p:sp>
        <p:nvSpPr>
          <p:cNvPr id="54" name="Google Shape;54;p2"/>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55" name="Google Shape;55;p2"/>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56" name="Google Shape;56;p2"/>
          <p:cNvSpPr txBox="1"/>
          <p:nvPr>
            <p:ph type="title"/>
          </p:nvPr>
        </p:nvSpPr>
        <p:spPr>
          <a:xfrm>
            <a:off x="431579" y="771244"/>
            <a:ext cx="8542097" cy="54913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Volume</a:t>
            </a:r>
            <a:endParaRPr/>
          </a:p>
        </p:txBody>
      </p:sp>
      <p:pic>
        <p:nvPicPr>
          <p:cNvPr id="57" name="Google Shape;57;p2"/>
          <p:cNvPicPr preferRelativeResize="0"/>
          <p:nvPr/>
        </p:nvPicPr>
        <p:blipFill rotWithShape="1">
          <a:blip r:embed="rId4">
            <a:alphaModFix/>
          </a:blip>
          <a:srcRect b="0" l="0" r="0" t="0"/>
          <a:stretch/>
        </p:blipFill>
        <p:spPr>
          <a:xfrm>
            <a:off x="1888807" y="1424365"/>
            <a:ext cx="5366385" cy="48939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pic>
        <p:nvPicPr>
          <p:cNvPr id="399" name="Google Shape;399;p2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00" name="Google Shape;400;p20"/>
          <p:cNvCxnSpPr/>
          <p:nvPr/>
        </p:nvCxnSpPr>
        <p:spPr>
          <a:xfrm flipH="1" rot="10800000">
            <a:off x="730166" y="599325"/>
            <a:ext cx="8191208" cy="1"/>
          </a:xfrm>
          <a:prstGeom prst="straightConnector1">
            <a:avLst/>
          </a:prstGeom>
          <a:noFill/>
          <a:ln>
            <a:noFill/>
          </a:ln>
        </p:spPr>
      </p:cxnSp>
      <p:sp>
        <p:nvSpPr>
          <p:cNvPr id="401" name="Google Shape;401;p2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402" name="Google Shape;402;p20"/>
          <p:cNvCxnSpPr/>
          <p:nvPr/>
        </p:nvCxnSpPr>
        <p:spPr>
          <a:xfrm flipH="1" rot="10800000">
            <a:off x="231284" y="6422275"/>
            <a:ext cx="8690090" cy="1"/>
          </a:xfrm>
          <a:prstGeom prst="straightConnector1">
            <a:avLst/>
          </a:prstGeom>
          <a:noFill/>
          <a:ln>
            <a:noFill/>
          </a:ln>
        </p:spPr>
      </p:cxnSp>
      <p:sp>
        <p:nvSpPr>
          <p:cNvPr id="403" name="Google Shape;403;p20"/>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404" name="Google Shape;404;p20"/>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405" name="Google Shape;405;p20"/>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406" name="Google Shape;406;p20"/>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407" name="Google Shape;407;p20"/>
          <p:cNvSpPr txBox="1"/>
          <p:nvPr/>
        </p:nvSpPr>
        <p:spPr>
          <a:xfrm>
            <a:off x="0" y="6107480"/>
            <a:ext cx="5826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https://sudipchakrabarti.substack.com/p/when-hadoop-was-king-and-yahoo-was</a:t>
            </a:r>
            <a:endParaRPr/>
          </a:p>
        </p:txBody>
      </p:sp>
      <p:pic>
        <p:nvPicPr>
          <p:cNvPr id="408" name="Google Shape;408;p20"/>
          <p:cNvPicPr preferRelativeResize="0"/>
          <p:nvPr/>
        </p:nvPicPr>
        <p:blipFill rotWithShape="1">
          <a:blip r:embed="rId4">
            <a:alphaModFix/>
          </a:blip>
          <a:srcRect b="0" l="0" r="0" t="0"/>
          <a:stretch/>
        </p:blipFill>
        <p:spPr>
          <a:xfrm>
            <a:off x="4127861" y="813271"/>
            <a:ext cx="2051155" cy="1066855"/>
          </a:xfrm>
          <a:prstGeom prst="rect">
            <a:avLst/>
          </a:prstGeom>
          <a:noFill/>
          <a:ln>
            <a:noFill/>
          </a:ln>
        </p:spPr>
      </p:pic>
      <p:sp>
        <p:nvSpPr>
          <p:cNvPr id="409" name="Google Shape;409;p20"/>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410" name="Google Shape;410;p20"/>
          <p:cNvSpPr txBox="1"/>
          <p:nvPr/>
        </p:nvSpPr>
        <p:spPr>
          <a:xfrm>
            <a:off x="3149358" y="623488"/>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rPr i="0" lang="pt-PT" sz="4000" u="none" cap="none">
                <a:solidFill>
                  <a:srgbClr val="000000"/>
                </a:solidFill>
                <a:latin typeface="Helvetica Neue Light"/>
                <a:ea typeface="Helvetica Neue Light"/>
                <a:cs typeface="Helvetica Neue Light"/>
                <a:sym typeface="Helvetica Neue Light"/>
              </a:rPr>
              <a:t>+</a:t>
            </a:r>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11" name="Google Shape;411;p20"/>
          <p:cNvSpPr txBox="1"/>
          <p:nvPr/>
        </p:nvSpPr>
        <p:spPr>
          <a:xfrm>
            <a:off x="492922" y="2353638"/>
            <a:ext cx="8026069" cy="4478149"/>
          </a:xfrm>
          <a:prstGeom prst="rect">
            <a:avLst/>
          </a:prstGeom>
          <a:noFill/>
          <a:ln>
            <a:noFill/>
          </a:ln>
        </p:spPr>
        <p:txBody>
          <a:bodyPr anchorCtr="0" anchor="ctr" bIns="0" lIns="0" spcFirstLastPara="1" rIns="0" wrap="square" tIns="0">
            <a:spAutoFit/>
          </a:bodyPr>
          <a:lstStyle/>
          <a:p>
            <a:pPr indent="-285750" lvl="0" marL="285750" marR="0" rtl="0" algn="l">
              <a:spcBef>
                <a:spcPts val="0"/>
              </a:spcBef>
              <a:spcAft>
                <a:spcPts val="0"/>
              </a:spcAft>
              <a:buClr>
                <a:schemeClr val="dk1"/>
              </a:buClr>
              <a:buSzPts val="1600"/>
              <a:buFont typeface="Noto Sans Symbols"/>
              <a:buChar char="▪"/>
            </a:pPr>
            <a:r>
              <a:rPr i="0" lang="pt-PT" sz="1600" u="none" cap="none" strike="noStrike">
                <a:solidFill>
                  <a:schemeClr val="dk1"/>
                </a:solidFill>
                <a:latin typeface="Arial"/>
                <a:ea typeface="Arial"/>
                <a:cs typeface="Arial"/>
                <a:sym typeface="Arial"/>
              </a:rPr>
              <a:t>Em </a:t>
            </a:r>
            <a:r>
              <a:rPr b="1" i="0" lang="pt-PT" sz="1600" u="none" cap="none" strike="noStrike">
                <a:solidFill>
                  <a:schemeClr val="dk1"/>
                </a:solidFill>
                <a:latin typeface="Arial"/>
                <a:ea typeface="Arial"/>
                <a:cs typeface="Arial"/>
                <a:sym typeface="Arial"/>
              </a:rPr>
              <a:t>2006</a:t>
            </a:r>
            <a:r>
              <a:rPr i="0" lang="pt-PT" sz="1600" u="none" cap="none" strike="noStrike">
                <a:solidFill>
                  <a:schemeClr val="dk1"/>
                </a:solidFill>
                <a:latin typeface="Arial"/>
                <a:ea typeface="Arial"/>
                <a:cs typeface="Arial"/>
                <a:sym typeface="Arial"/>
              </a:rPr>
              <a:t> Doug se junta junto com o Apache Nutch e eles formam um novo projeto chamado </a:t>
            </a:r>
            <a:r>
              <a:rPr b="1" i="0" lang="pt-PT" sz="1600" u="none" cap="none" strike="noStrike">
                <a:solidFill>
                  <a:schemeClr val="dk1"/>
                </a:solidFill>
                <a:latin typeface="Arial"/>
                <a:ea typeface="Arial"/>
                <a:cs typeface="Arial"/>
                <a:sym typeface="Arial"/>
              </a:rPr>
              <a:t>Hadoop</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b="1" lang="pt-PT" sz="1600">
                <a:solidFill>
                  <a:schemeClr val="dk1"/>
                </a:solidFill>
                <a:latin typeface="Arial"/>
                <a:ea typeface="Arial"/>
                <a:cs typeface="Arial"/>
                <a:sym typeface="Arial"/>
              </a:rPr>
              <a:t>2008 </a:t>
            </a:r>
            <a:r>
              <a:rPr lang="pt-PT" sz="1600">
                <a:solidFill>
                  <a:schemeClr val="dk1"/>
                </a:solidFill>
                <a:latin typeface="Arial"/>
                <a:ea typeface="Arial"/>
                <a:cs typeface="Arial"/>
                <a:sym typeface="Arial"/>
              </a:rPr>
              <a:t>Lança Hadoop como um projeto open-source 🡪 4000 cluster nodes foram testados</a:t>
            </a:r>
            <a:endParaRPr/>
          </a:p>
          <a:p>
            <a:pPr indent="-285750" lvl="0" marL="285750" marR="0" rtl="0" algn="l">
              <a:spcBef>
                <a:spcPts val="0"/>
              </a:spcBef>
              <a:spcAft>
                <a:spcPts val="0"/>
              </a:spcAft>
              <a:buClr>
                <a:schemeClr val="dk1"/>
              </a:buClr>
              <a:buSzPts val="1600"/>
              <a:buFont typeface="Noto Sans Symbols"/>
              <a:buChar char="▪"/>
            </a:pPr>
            <a:r>
              <a:rPr lang="pt-PT" sz="1600">
                <a:solidFill>
                  <a:schemeClr val="dk1"/>
                </a:solidFill>
                <a:latin typeface="Arial"/>
                <a:ea typeface="Arial"/>
                <a:cs typeface="Arial"/>
                <a:sym typeface="Arial"/>
              </a:rPr>
              <a:t>Hadoop consegue de maneira</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lang="pt-PT" sz="1600">
                <a:solidFill>
                  <a:schemeClr val="dk1"/>
                </a:solidFill>
                <a:latin typeface="Arial"/>
                <a:ea typeface="Arial"/>
                <a:cs typeface="Arial"/>
                <a:sym typeface="Arial"/>
              </a:rPr>
              <a:t>Em </a:t>
            </a:r>
            <a:r>
              <a:rPr b="1" lang="pt-PT" sz="1600">
                <a:solidFill>
                  <a:schemeClr val="dk1"/>
                </a:solidFill>
                <a:latin typeface="Arial"/>
                <a:ea typeface="Arial"/>
                <a:cs typeface="Arial"/>
                <a:sym typeface="Arial"/>
              </a:rPr>
              <a:t>2009</a:t>
            </a:r>
            <a:r>
              <a:rPr lang="pt-PT" sz="1600">
                <a:solidFill>
                  <a:schemeClr val="dk1"/>
                </a:solidFill>
                <a:latin typeface="Arial"/>
                <a:ea typeface="Arial"/>
                <a:cs typeface="Arial"/>
                <a:sym typeface="Arial"/>
              </a:rPr>
              <a:t> Hadoop classificou com sucesso um PetaByte de dados em menos de 17 horas</a:t>
            </a:r>
            <a:endParaRPr/>
          </a:p>
          <a:p>
            <a:pPr indent="-184150" lvl="0" marL="285750" marR="0" rtl="0" algn="l">
              <a:spcBef>
                <a:spcPts val="0"/>
              </a:spcBef>
              <a:spcAft>
                <a:spcPts val="0"/>
              </a:spcAft>
              <a:buSzPts val="1600"/>
              <a:buFont typeface="Noto Sans Symbols"/>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b="1" lang="pt-PT" sz="1600">
                <a:solidFill>
                  <a:schemeClr val="dk1"/>
                </a:solidFill>
                <a:latin typeface="Arial"/>
                <a:ea typeface="Arial"/>
                <a:cs typeface="Arial"/>
                <a:sym typeface="Arial"/>
              </a:rPr>
              <a:t>2013</a:t>
            </a:r>
            <a:r>
              <a:rPr lang="pt-PT" sz="1600">
                <a:solidFill>
                  <a:schemeClr val="dk1"/>
                </a:solidFill>
                <a:latin typeface="Arial"/>
                <a:ea typeface="Arial"/>
                <a:cs typeface="Arial"/>
                <a:sym typeface="Arial"/>
              </a:rPr>
              <a:t>  Apache Hadoop 2.0 foi lançado (YARN)</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b="1" lang="pt-PT" sz="1600">
                <a:solidFill>
                  <a:schemeClr val="dk1"/>
                </a:solidFill>
                <a:latin typeface="Arial"/>
                <a:ea typeface="Arial"/>
                <a:cs typeface="Arial"/>
                <a:sym typeface="Arial"/>
              </a:rPr>
              <a:t>2017</a:t>
            </a:r>
            <a:r>
              <a:rPr lang="pt-PT" sz="1600">
                <a:solidFill>
                  <a:schemeClr val="dk1"/>
                </a:solidFill>
                <a:latin typeface="Arial"/>
                <a:ea typeface="Arial"/>
                <a:cs typeface="Arial"/>
                <a:sym typeface="Arial"/>
              </a:rPr>
              <a:t> Apache Hadoop V3.0 Lançado</a:t>
            </a:r>
            <a:endParaRPr/>
          </a:p>
          <a:p>
            <a:pPr indent="-184150" lvl="0" marL="285750" marR="0" rtl="0" algn="l">
              <a:spcBef>
                <a:spcPts val="0"/>
              </a:spcBef>
              <a:spcAft>
                <a:spcPts val="0"/>
              </a:spcAft>
              <a:buSzPts val="1600"/>
              <a:buFont typeface="Noto Sans Symbols"/>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descr="Yahoo: We Run the Whole Company on Hadoop" id="412" name="Google Shape;412;p20"/>
          <p:cNvPicPr preferRelativeResize="0"/>
          <p:nvPr/>
        </p:nvPicPr>
        <p:blipFill rotWithShape="1">
          <a:blip r:embed="rId5">
            <a:alphaModFix/>
          </a:blip>
          <a:srcRect b="0" l="0" r="0" t="0"/>
          <a:stretch/>
        </p:blipFill>
        <p:spPr>
          <a:xfrm>
            <a:off x="1109644" y="1157784"/>
            <a:ext cx="1880084" cy="705031"/>
          </a:xfrm>
          <a:prstGeom prst="rect">
            <a:avLst/>
          </a:prstGeom>
          <a:noFill/>
          <a:ln>
            <a:noFill/>
          </a:ln>
        </p:spPr>
      </p:pic>
      <p:pic>
        <p:nvPicPr>
          <p:cNvPr descr="The Apache Software Foundation - Wikipedia" id="413" name="Google Shape;413;p20"/>
          <p:cNvPicPr preferRelativeResize="0"/>
          <p:nvPr/>
        </p:nvPicPr>
        <p:blipFill rotWithShape="1">
          <a:blip r:embed="rId6">
            <a:alphaModFix/>
          </a:blip>
          <a:srcRect b="0" l="0" r="0" t="0"/>
          <a:stretch/>
        </p:blipFill>
        <p:spPr>
          <a:xfrm>
            <a:off x="5827608" y="4702044"/>
            <a:ext cx="2551611" cy="10357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7" name="Shape 417"/>
        <p:cNvGrpSpPr/>
        <p:nvPr/>
      </p:nvGrpSpPr>
      <p:grpSpPr>
        <a:xfrm>
          <a:off x="0" y="0"/>
          <a:ext cx="0" cy="0"/>
          <a:chOff x="0" y="0"/>
          <a:chExt cx="0" cy="0"/>
        </a:xfrm>
      </p:grpSpPr>
      <p:pic>
        <p:nvPicPr>
          <p:cNvPr id="418" name="Google Shape;418;p2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19" name="Google Shape;419;p21"/>
          <p:cNvCxnSpPr/>
          <p:nvPr/>
        </p:nvCxnSpPr>
        <p:spPr>
          <a:xfrm flipH="1" rot="10800000">
            <a:off x="730166" y="599325"/>
            <a:ext cx="8191208" cy="1"/>
          </a:xfrm>
          <a:prstGeom prst="straightConnector1">
            <a:avLst/>
          </a:prstGeom>
          <a:noFill/>
          <a:ln>
            <a:noFill/>
          </a:ln>
        </p:spPr>
      </p:cxnSp>
      <p:sp>
        <p:nvSpPr>
          <p:cNvPr id="420" name="Google Shape;420;p2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421" name="Google Shape;421;p21"/>
          <p:cNvCxnSpPr/>
          <p:nvPr/>
        </p:nvCxnSpPr>
        <p:spPr>
          <a:xfrm flipH="1" rot="10800000">
            <a:off x="231284" y="6422275"/>
            <a:ext cx="8690090" cy="1"/>
          </a:xfrm>
          <a:prstGeom prst="straightConnector1">
            <a:avLst/>
          </a:prstGeom>
          <a:noFill/>
          <a:ln>
            <a:noFill/>
          </a:ln>
        </p:spPr>
      </p:cxnSp>
      <p:sp>
        <p:nvSpPr>
          <p:cNvPr id="422" name="Google Shape;422;p21"/>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423" name="Google Shape;423;p21"/>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424" name="Google Shape;424;p21"/>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425" name="Google Shape;425;p21"/>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426" name="Google Shape;426;p21"/>
          <p:cNvSpPr txBox="1"/>
          <p:nvPr/>
        </p:nvSpPr>
        <p:spPr>
          <a:xfrm>
            <a:off x="400594" y="6043513"/>
            <a:ext cx="582603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https://analyticsbr.com.br/hadoop-para-leigos/</a:t>
            </a:r>
            <a:endParaRPr/>
          </a:p>
        </p:txBody>
      </p:sp>
      <p:pic>
        <p:nvPicPr>
          <p:cNvPr id="427" name="Google Shape;427;p21"/>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428" name="Google Shape;428;p21"/>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429" name="Google Shape;429;p21"/>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30" name="Google Shape;430;p21"/>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latin typeface="Helvetica Neue Light"/>
                <a:ea typeface="Helvetica Neue Light"/>
                <a:cs typeface="Helvetica Neue Light"/>
                <a:sym typeface="Helvetica Neue Light"/>
              </a:rPr>
              <a:t>Ecossistema</a:t>
            </a:r>
            <a:endParaRPr/>
          </a:p>
        </p:txBody>
      </p:sp>
      <p:pic>
        <p:nvPicPr>
          <p:cNvPr descr="hadoop" id="431" name="Google Shape;431;p21"/>
          <p:cNvPicPr preferRelativeResize="0"/>
          <p:nvPr/>
        </p:nvPicPr>
        <p:blipFill rotWithShape="1">
          <a:blip r:embed="rId5">
            <a:alphaModFix/>
          </a:blip>
          <a:srcRect b="0" l="0" r="0" t="0"/>
          <a:stretch/>
        </p:blipFill>
        <p:spPr>
          <a:xfrm>
            <a:off x="239710" y="2404571"/>
            <a:ext cx="4266247" cy="3420406"/>
          </a:xfrm>
          <a:prstGeom prst="rect">
            <a:avLst/>
          </a:prstGeom>
          <a:noFill/>
          <a:ln>
            <a:noFill/>
          </a:ln>
        </p:spPr>
      </p:pic>
      <p:cxnSp>
        <p:nvCxnSpPr>
          <p:cNvPr id="432" name="Google Shape;432;p21"/>
          <p:cNvCxnSpPr/>
          <p:nvPr/>
        </p:nvCxnSpPr>
        <p:spPr>
          <a:xfrm>
            <a:off x="1741873" y="2899954"/>
            <a:ext cx="3197393" cy="0"/>
          </a:xfrm>
          <a:prstGeom prst="straightConnector1">
            <a:avLst/>
          </a:prstGeom>
          <a:noFill/>
          <a:ln cap="flat" cmpd="sng" w="28575">
            <a:solidFill>
              <a:srgbClr val="FF0000"/>
            </a:solidFill>
            <a:prstDash val="dash"/>
            <a:miter lim="400000"/>
            <a:headEnd len="sm" w="sm" type="none"/>
            <a:tailEnd len="med" w="med" type="triangle"/>
          </a:ln>
        </p:spPr>
      </p:cxnSp>
      <p:sp>
        <p:nvSpPr>
          <p:cNvPr id="433" name="Google Shape;433;p21"/>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34" name="Google Shape;434;p21"/>
          <p:cNvSpPr txBox="1"/>
          <p:nvPr/>
        </p:nvSpPr>
        <p:spPr>
          <a:xfrm>
            <a:off x="5274910" y="2312272"/>
            <a:ext cx="3104309" cy="423192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600"/>
              <a:buFont typeface="Arial"/>
              <a:buNone/>
            </a:pPr>
            <a:r>
              <a:rPr b="1" i="0" lang="pt-PT" sz="1600" u="none" cap="none" strike="noStrike">
                <a:solidFill>
                  <a:schemeClr val="dk1"/>
                </a:solidFill>
                <a:latin typeface="Arial"/>
                <a:ea typeface="Arial"/>
                <a:cs typeface="Arial"/>
                <a:sym typeface="Arial"/>
              </a:rPr>
              <a:t>Apache Hive </a:t>
            </a:r>
            <a:r>
              <a:rPr b="0" i="0" lang="pt-PT" sz="1600" u="none" cap="none" strike="noStrike">
                <a:solidFill>
                  <a:schemeClr val="dk1"/>
                </a:solidFill>
                <a:latin typeface="Arial"/>
                <a:ea typeface="Arial"/>
                <a:cs typeface="Arial"/>
                <a:sym typeface="Arial"/>
              </a:rPr>
              <a:t>é uma ferramenta poderosa que torna mais fácil para usuários que conhecem SQL realizar consultas e análises em grandes conjuntos de dados armazenados no Hadoop. Com seu suporte a HiveQL, partições, bucketing e integração com vários motores de execução, Hive oferece uma solução robusta e escalável para data warehousing e análise de big data.</a:t>
            </a:r>
            <a:endParaRPr/>
          </a:p>
          <a:p>
            <a:pPr indent="-184150" lvl="0" marL="285750" marR="0" rtl="0" algn="l">
              <a:spcBef>
                <a:spcPts val="0"/>
              </a:spcBef>
              <a:spcAft>
                <a:spcPts val="0"/>
              </a:spcAft>
              <a:buSzPts val="1600"/>
              <a:buFont typeface="Noto Sans Symbols"/>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8" name="Shape 438"/>
        <p:cNvGrpSpPr/>
        <p:nvPr/>
      </p:nvGrpSpPr>
      <p:grpSpPr>
        <a:xfrm>
          <a:off x="0" y="0"/>
          <a:ext cx="0" cy="0"/>
          <a:chOff x="0" y="0"/>
          <a:chExt cx="0" cy="0"/>
        </a:xfrm>
      </p:grpSpPr>
      <p:pic>
        <p:nvPicPr>
          <p:cNvPr id="439" name="Google Shape;439;p2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40" name="Google Shape;440;p22"/>
          <p:cNvCxnSpPr/>
          <p:nvPr/>
        </p:nvCxnSpPr>
        <p:spPr>
          <a:xfrm flipH="1" rot="10800000">
            <a:off x="730166" y="599325"/>
            <a:ext cx="8191208" cy="1"/>
          </a:xfrm>
          <a:prstGeom prst="straightConnector1">
            <a:avLst/>
          </a:prstGeom>
          <a:noFill/>
          <a:ln>
            <a:noFill/>
          </a:ln>
        </p:spPr>
      </p:cxnSp>
      <p:sp>
        <p:nvSpPr>
          <p:cNvPr id="441" name="Google Shape;441;p2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442" name="Google Shape;442;p22"/>
          <p:cNvCxnSpPr/>
          <p:nvPr/>
        </p:nvCxnSpPr>
        <p:spPr>
          <a:xfrm flipH="1" rot="10800000">
            <a:off x="231284" y="6422275"/>
            <a:ext cx="8690090" cy="1"/>
          </a:xfrm>
          <a:prstGeom prst="straightConnector1">
            <a:avLst/>
          </a:prstGeom>
          <a:noFill/>
          <a:ln>
            <a:noFill/>
          </a:ln>
        </p:spPr>
      </p:cxnSp>
      <p:sp>
        <p:nvSpPr>
          <p:cNvPr id="443" name="Google Shape;443;p22"/>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444" name="Google Shape;444;p22"/>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445" name="Google Shape;445;p22"/>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446" name="Google Shape;446;p22"/>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447" name="Google Shape;447;p22"/>
          <p:cNvSpPr txBox="1"/>
          <p:nvPr/>
        </p:nvSpPr>
        <p:spPr>
          <a:xfrm>
            <a:off x="400594" y="6043513"/>
            <a:ext cx="582603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https://analyticsbr.com.br/hadoop-para-leigos/</a:t>
            </a:r>
            <a:endParaRPr/>
          </a:p>
        </p:txBody>
      </p:sp>
      <p:pic>
        <p:nvPicPr>
          <p:cNvPr id="448" name="Google Shape;448;p22"/>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449" name="Google Shape;449;p22"/>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450" name="Google Shape;450;p22"/>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51" name="Google Shape;451;p22"/>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latin typeface="Helvetica Neue Light"/>
                <a:ea typeface="Helvetica Neue Light"/>
                <a:cs typeface="Helvetica Neue Light"/>
                <a:sym typeface="Helvetica Neue Light"/>
              </a:rPr>
              <a:t>Ecossistema</a:t>
            </a:r>
            <a:endParaRPr/>
          </a:p>
        </p:txBody>
      </p:sp>
      <p:pic>
        <p:nvPicPr>
          <p:cNvPr descr="hadoop" id="452" name="Google Shape;452;p22"/>
          <p:cNvPicPr preferRelativeResize="0"/>
          <p:nvPr/>
        </p:nvPicPr>
        <p:blipFill rotWithShape="1">
          <a:blip r:embed="rId5">
            <a:alphaModFix/>
          </a:blip>
          <a:srcRect b="0" l="0" r="0" t="0"/>
          <a:stretch/>
        </p:blipFill>
        <p:spPr>
          <a:xfrm>
            <a:off x="239710" y="2404571"/>
            <a:ext cx="4266247" cy="3420406"/>
          </a:xfrm>
          <a:prstGeom prst="rect">
            <a:avLst/>
          </a:prstGeom>
          <a:noFill/>
          <a:ln>
            <a:noFill/>
          </a:ln>
        </p:spPr>
      </p:pic>
      <p:cxnSp>
        <p:nvCxnSpPr>
          <p:cNvPr id="453" name="Google Shape;453;p22"/>
          <p:cNvCxnSpPr/>
          <p:nvPr/>
        </p:nvCxnSpPr>
        <p:spPr>
          <a:xfrm>
            <a:off x="2473393" y="4293326"/>
            <a:ext cx="2586287" cy="0"/>
          </a:xfrm>
          <a:prstGeom prst="straightConnector1">
            <a:avLst/>
          </a:prstGeom>
          <a:noFill/>
          <a:ln cap="flat" cmpd="sng" w="28575">
            <a:solidFill>
              <a:srgbClr val="FF0000"/>
            </a:solidFill>
            <a:prstDash val="dash"/>
            <a:miter lim="400000"/>
            <a:headEnd len="sm" w="sm" type="none"/>
            <a:tailEnd len="med" w="med" type="triangle"/>
          </a:ln>
        </p:spPr>
      </p:cxnSp>
      <p:sp>
        <p:nvSpPr>
          <p:cNvPr id="454" name="Google Shape;454;p22"/>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55" name="Google Shape;455;p22"/>
          <p:cNvSpPr txBox="1"/>
          <p:nvPr/>
        </p:nvSpPr>
        <p:spPr>
          <a:xfrm>
            <a:off x="5317449" y="2938711"/>
            <a:ext cx="3104309" cy="300082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600"/>
              <a:buFont typeface="Arial"/>
              <a:buNone/>
            </a:pPr>
            <a:r>
              <a:rPr b="1" i="0" lang="pt-PT" sz="1600" u="none" cap="none" strike="noStrike">
                <a:solidFill>
                  <a:schemeClr val="dk1"/>
                </a:solidFill>
                <a:latin typeface="Arial"/>
                <a:ea typeface="Arial"/>
                <a:cs typeface="Arial"/>
                <a:sym typeface="Arial"/>
              </a:rPr>
              <a:t>YARN </a:t>
            </a:r>
            <a:r>
              <a:rPr i="0" lang="pt-PT" sz="1600" u="none" cap="none" strike="noStrike">
                <a:solidFill>
                  <a:schemeClr val="dk1"/>
                </a:solidFill>
                <a:latin typeface="Arial"/>
                <a:ea typeface="Arial"/>
                <a:cs typeface="Arial"/>
                <a:sym typeface="Arial"/>
              </a:rPr>
              <a:t>é um componente crucial do Hadoop que transforma a capacidade do cluster de processamento de dados, permitindo uma gestão eficiente e flexível dos recursos e a execução de múltiplas aplicações de big data simultaneamente.</a:t>
            </a:r>
            <a:endParaRPr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pic>
        <p:nvPicPr>
          <p:cNvPr id="460" name="Google Shape;460;p2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61" name="Google Shape;461;p23"/>
          <p:cNvCxnSpPr/>
          <p:nvPr/>
        </p:nvCxnSpPr>
        <p:spPr>
          <a:xfrm flipH="1" rot="10800000">
            <a:off x="730166" y="599325"/>
            <a:ext cx="8191208" cy="1"/>
          </a:xfrm>
          <a:prstGeom prst="straightConnector1">
            <a:avLst/>
          </a:prstGeom>
          <a:noFill/>
          <a:ln>
            <a:noFill/>
          </a:ln>
        </p:spPr>
      </p:cxnSp>
      <p:sp>
        <p:nvSpPr>
          <p:cNvPr id="462" name="Google Shape;462;p2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463" name="Google Shape;463;p23"/>
          <p:cNvCxnSpPr/>
          <p:nvPr/>
        </p:nvCxnSpPr>
        <p:spPr>
          <a:xfrm flipH="1" rot="10800000">
            <a:off x="231284" y="6422275"/>
            <a:ext cx="8690090" cy="1"/>
          </a:xfrm>
          <a:prstGeom prst="straightConnector1">
            <a:avLst/>
          </a:prstGeom>
          <a:noFill/>
          <a:ln>
            <a:noFill/>
          </a:ln>
        </p:spPr>
      </p:cxnSp>
      <p:sp>
        <p:nvSpPr>
          <p:cNvPr id="464" name="Google Shape;464;p23"/>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465" name="Google Shape;465;p23"/>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466" name="Google Shape;466;p23"/>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467" name="Google Shape;467;p23"/>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468" name="Google Shape;468;p23"/>
          <p:cNvSpPr txBox="1"/>
          <p:nvPr/>
        </p:nvSpPr>
        <p:spPr>
          <a:xfrm>
            <a:off x="400594" y="6043513"/>
            <a:ext cx="582603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https://analyticsbr.com.br/hadoop-para-leigos/</a:t>
            </a:r>
            <a:endParaRPr/>
          </a:p>
        </p:txBody>
      </p:sp>
      <p:pic>
        <p:nvPicPr>
          <p:cNvPr id="469" name="Google Shape;469;p23"/>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470" name="Google Shape;470;p23"/>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471" name="Google Shape;471;p23"/>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latin typeface="Helvetica Neue Light"/>
                <a:ea typeface="Helvetica Neue Light"/>
                <a:cs typeface="Helvetica Neue Light"/>
                <a:sym typeface="Helvetica Neue Light"/>
              </a:rPr>
              <a:t>Ecossistema</a:t>
            </a:r>
            <a:endParaRPr/>
          </a:p>
        </p:txBody>
      </p:sp>
      <p:pic>
        <p:nvPicPr>
          <p:cNvPr descr="hadoop" id="472" name="Google Shape;472;p23"/>
          <p:cNvPicPr preferRelativeResize="0"/>
          <p:nvPr/>
        </p:nvPicPr>
        <p:blipFill rotWithShape="1">
          <a:blip r:embed="rId5">
            <a:alphaModFix/>
          </a:blip>
          <a:srcRect b="0" l="0" r="0" t="0"/>
          <a:stretch/>
        </p:blipFill>
        <p:spPr>
          <a:xfrm>
            <a:off x="239710" y="2404571"/>
            <a:ext cx="4266247" cy="3420406"/>
          </a:xfrm>
          <a:prstGeom prst="rect">
            <a:avLst/>
          </a:prstGeom>
          <a:noFill/>
          <a:ln>
            <a:noFill/>
          </a:ln>
        </p:spPr>
      </p:pic>
      <p:cxnSp>
        <p:nvCxnSpPr>
          <p:cNvPr id="473" name="Google Shape;473;p23"/>
          <p:cNvCxnSpPr/>
          <p:nvPr/>
        </p:nvCxnSpPr>
        <p:spPr>
          <a:xfrm>
            <a:off x="1039807" y="5538651"/>
            <a:ext cx="3846456" cy="0"/>
          </a:xfrm>
          <a:prstGeom prst="straightConnector1">
            <a:avLst/>
          </a:prstGeom>
          <a:noFill/>
          <a:ln cap="flat" cmpd="sng" w="28575">
            <a:solidFill>
              <a:srgbClr val="FF0000"/>
            </a:solidFill>
            <a:prstDash val="dash"/>
            <a:miter lim="400000"/>
            <a:headEnd len="sm" w="sm" type="none"/>
            <a:tailEnd len="med" w="med" type="triangle"/>
          </a:ln>
        </p:spPr>
      </p:cxnSp>
      <p:sp>
        <p:nvSpPr>
          <p:cNvPr id="474" name="Google Shape;474;p23"/>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75" name="Google Shape;475;p23"/>
          <p:cNvSpPr txBox="1"/>
          <p:nvPr/>
        </p:nvSpPr>
        <p:spPr>
          <a:xfrm>
            <a:off x="5274910" y="2874602"/>
            <a:ext cx="3104309" cy="30777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lang="pt-PT" sz="1600">
                <a:latin typeface="Helvetica Neue Light"/>
                <a:ea typeface="Helvetica Neue Light"/>
                <a:cs typeface="Helvetica Neue Light"/>
                <a:sym typeface="Helvetica Neue Light"/>
              </a:rPr>
              <a:t>O </a:t>
            </a:r>
            <a:r>
              <a:rPr b="1" lang="pt-PT" sz="1600">
                <a:latin typeface="Helvetica Neue Light"/>
                <a:ea typeface="Helvetica Neue Light"/>
                <a:cs typeface="Helvetica Neue Light"/>
                <a:sym typeface="Helvetica Neue Light"/>
              </a:rPr>
              <a:t>Apache Flume </a:t>
            </a:r>
            <a:r>
              <a:rPr lang="pt-PT" sz="1600">
                <a:latin typeface="Helvetica Neue Light"/>
                <a:ea typeface="Helvetica Neue Light"/>
                <a:cs typeface="Helvetica Neue Light"/>
                <a:sym typeface="Helvetica Neue Light"/>
              </a:rPr>
              <a:t>é uma ferramenta de código aberto do ecossistema Hadoop, projetada para coletar, agregar e mover grandes volumes de dados de forma confiável e eficiente de fontes de dados para sistemas de armazenamento centralizados, como o Hadoop Distributed File System (HDFS) e Apache HBase. Aqui está uma visão geral do Apache Flume</a:t>
            </a:r>
            <a:r>
              <a:rPr lang="pt-PT" sz="1200">
                <a:latin typeface="Helvetica Neue Light"/>
                <a:ea typeface="Helvetica Neue Light"/>
                <a:cs typeface="Helvetica Neue Light"/>
                <a:sym typeface="Helvetica Neue Light"/>
              </a:rPr>
              <a:t>:</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9" name="Shape 479"/>
        <p:cNvGrpSpPr/>
        <p:nvPr/>
      </p:nvGrpSpPr>
      <p:grpSpPr>
        <a:xfrm>
          <a:off x="0" y="0"/>
          <a:ext cx="0" cy="0"/>
          <a:chOff x="0" y="0"/>
          <a:chExt cx="0" cy="0"/>
        </a:xfrm>
      </p:grpSpPr>
      <p:pic>
        <p:nvPicPr>
          <p:cNvPr id="480" name="Google Shape;480;p2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81" name="Google Shape;481;p24"/>
          <p:cNvCxnSpPr/>
          <p:nvPr/>
        </p:nvCxnSpPr>
        <p:spPr>
          <a:xfrm flipH="1" rot="10800000">
            <a:off x="730166" y="599325"/>
            <a:ext cx="8191208" cy="1"/>
          </a:xfrm>
          <a:prstGeom prst="straightConnector1">
            <a:avLst/>
          </a:prstGeom>
          <a:noFill/>
          <a:ln>
            <a:noFill/>
          </a:ln>
        </p:spPr>
      </p:cxnSp>
      <p:sp>
        <p:nvSpPr>
          <p:cNvPr id="482" name="Google Shape;482;p2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483" name="Google Shape;483;p24"/>
          <p:cNvCxnSpPr/>
          <p:nvPr/>
        </p:nvCxnSpPr>
        <p:spPr>
          <a:xfrm flipH="1" rot="10800000">
            <a:off x="231284" y="6422275"/>
            <a:ext cx="8690090" cy="1"/>
          </a:xfrm>
          <a:prstGeom prst="straightConnector1">
            <a:avLst/>
          </a:prstGeom>
          <a:noFill/>
          <a:ln>
            <a:noFill/>
          </a:ln>
        </p:spPr>
      </p:cxnSp>
      <p:sp>
        <p:nvSpPr>
          <p:cNvPr id="484" name="Google Shape;484;p24"/>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485" name="Google Shape;485;p24"/>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486" name="Google Shape;486;p24"/>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487" name="Google Shape;487;p24"/>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488" name="Google Shape;488;p24"/>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https://www.thatdot.com/resource-post/what-is-the-difference-between-batch-and-stream-processing/</a:t>
            </a:r>
            <a:endParaRPr/>
          </a:p>
        </p:txBody>
      </p:sp>
      <p:pic>
        <p:nvPicPr>
          <p:cNvPr id="489" name="Google Shape;489;p24"/>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490" name="Google Shape;490;p24"/>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491" name="Google Shape;491;p24"/>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92" name="Google Shape;492;p24"/>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solidFill>
                  <a:srgbClr val="FF0000"/>
                </a:solidFill>
                <a:latin typeface="Helvetica Neue Light"/>
                <a:ea typeface="Helvetica Neue Light"/>
                <a:cs typeface="Helvetica Neue Light"/>
                <a:sym typeface="Helvetica Neue Light"/>
              </a:rPr>
              <a:t>Problemas</a:t>
            </a:r>
            <a:endParaRPr/>
          </a:p>
        </p:txBody>
      </p:sp>
      <p:sp>
        <p:nvSpPr>
          <p:cNvPr id="493" name="Google Shape;493;p24"/>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94" name="Google Shape;494;p24"/>
          <p:cNvSpPr txBox="1"/>
          <p:nvPr/>
        </p:nvSpPr>
        <p:spPr>
          <a:xfrm>
            <a:off x="231284" y="2461913"/>
            <a:ext cx="3104309" cy="24622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b="1" lang="pt-PT" sz="1600">
                <a:latin typeface="Helvetica Neue Light"/>
                <a:ea typeface="Helvetica Neue Light"/>
                <a:cs typeface="Helvetica Neue Light"/>
                <a:sym typeface="Helvetica Neue Light"/>
              </a:rPr>
              <a:t>#1 Batch vs Streaming</a:t>
            </a:r>
            <a:endParaRPr b="1" i="0" sz="2400" u="none" cap="none" strike="noStrike">
              <a:solidFill>
                <a:srgbClr val="000000"/>
              </a:solidFill>
              <a:latin typeface="Helvetica Neue Light"/>
              <a:ea typeface="Helvetica Neue Light"/>
              <a:cs typeface="Helvetica Neue Light"/>
              <a:sym typeface="Helvetica Neue Light"/>
            </a:endParaRPr>
          </a:p>
        </p:txBody>
      </p:sp>
      <p:pic>
        <p:nvPicPr>
          <p:cNvPr descr="What is the difference between batch and stream processing? | thatDot" id="495" name="Google Shape;495;p24"/>
          <p:cNvPicPr preferRelativeResize="0"/>
          <p:nvPr/>
        </p:nvPicPr>
        <p:blipFill rotWithShape="1">
          <a:blip r:embed="rId5">
            <a:alphaModFix/>
          </a:blip>
          <a:srcRect b="0" l="0" r="0" t="0"/>
          <a:stretch/>
        </p:blipFill>
        <p:spPr>
          <a:xfrm>
            <a:off x="3499985" y="3036800"/>
            <a:ext cx="5312445" cy="2051194"/>
          </a:xfrm>
          <a:prstGeom prst="rect">
            <a:avLst/>
          </a:prstGeom>
          <a:noFill/>
          <a:ln>
            <a:noFill/>
          </a:ln>
        </p:spPr>
      </p:pic>
      <p:sp>
        <p:nvSpPr>
          <p:cNvPr id="496" name="Google Shape;496;p24"/>
          <p:cNvSpPr txBox="1"/>
          <p:nvPr/>
        </p:nvSpPr>
        <p:spPr>
          <a:xfrm>
            <a:off x="197782" y="3212822"/>
            <a:ext cx="3104309" cy="252376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lang="pt-PT" sz="1600">
                <a:latin typeface="Helvetica Neue Light"/>
                <a:ea typeface="Helvetica Neue Light"/>
                <a:cs typeface="Helvetica Neue Light"/>
                <a:sym typeface="Helvetica Neue Light"/>
              </a:rPr>
              <a:t>Originalmente projetado para processamento em lote, </a:t>
            </a:r>
            <a:r>
              <a:rPr b="1" lang="pt-PT" sz="1600">
                <a:latin typeface="Helvetica Neue Light"/>
                <a:ea typeface="Helvetica Neue Light"/>
                <a:cs typeface="Helvetica Neue Light"/>
                <a:sym typeface="Helvetica Neue Light"/>
              </a:rPr>
              <a:t>o Hadoop MapReduce</a:t>
            </a:r>
            <a:r>
              <a:rPr lang="pt-PT" sz="1600">
                <a:latin typeface="Helvetica Neue Light"/>
                <a:ea typeface="Helvetica Neue Light"/>
                <a:cs typeface="Helvetica Neue Light"/>
                <a:sym typeface="Helvetica Neue Light"/>
              </a:rPr>
              <a:t> tem uma latência* mais alta e é menos adequado para cenários de processamento em tempo real.</a:t>
            </a:r>
            <a:endParaRPr/>
          </a:p>
          <a:p>
            <a:pPr indent="0" lvl="0" marL="0" marR="0" rtl="0" algn="ctr">
              <a:lnSpc>
                <a:spcPct val="100000"/>
              </a:lnSpc>
              <a:spcBef>
                <a:spcPts val="0"/>
              </a:spcBef>
              <a:spcAft>
                <a:spcPts val="0"/>
              </a:spcAft>
              <a:buSzPts val="1600"/>
              <a:buFont typeface="Helvetica Neue Light"/>
              <a:buNone/>
            </a:pPr>
            <a:r>
              <a:t/>
            </a:r>
            <a:endParaRPr sz="1600">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1200"/>
              <a:buFont typeface="Helvetica Neue Light"/>
              <a:buNone/>
            </a:pPr>
            <a:r>
              <a:t/>
            </a:r>
            <a:endParaRPr sz="1200">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200"/>
              <a:buFont typeface="Helvetica Neue Light"/>
              <a:buNone/>
            </a:pPr>
            <a:r>
              <a:rPr b="0" i="0" lang="pt-PT" sz="1200" u="none" cap="none" strike="noStrike">
                <a:solidFill>
                  <a:srgbClr val="000000"/>
                </a:solidFill>
                <a:latin typeface="Helvetica Neue Light"/>
                <a:ea typeface="Helvetica Neue Light"/>
                <a:cs typeface="Helvetica Neue Light"/>
                <a:sym typeface="Helvetica Neue Light"/>
              </a:rPr>
              <a:t>*Latência = o tempo de atraso entre o envio de uma solicitação e o recebimento da resposta.</a:t>
            </a:r>
            <a:endParaRPr/>
          </a:p>
          <a:p>
            <a:pPr indent="0" lvl="0" marL="0" marR="0" rtl="0" algn="l">
              <a:lnSpc>
                <a:spcPct val="100000"/>
              </a:lnSpc>
              <a:spcBef>
                <a:spcPts val="0"/>
              </a:spcBef>
              <a:spcAft>
                <a:spcPts val="0"/>
              </a:spcAft>
              <a:buSzPts val="1600"/>
              <a:buFont typeface="Helvetica Neue Light"/>
              <a:buNone/>
            </a:pPr>
            <a:r>
              <a:t/>
            </a:r>
            <a:endParaRPr b="0" i="0" sz="16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pic>
        <p:nvPicPr>
          <p:cNvPr id="501" name="Google Shape;501;p2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02" name="Google Shape;502;p25"/>
          <p:cNvCxnSpPr/>
          <p:nvPr/>
        </p:nvCxnSpPr>
        <p:spPr>
          <a:xfrm flipH="1" rot="10800000">
            <a:off x="730166" y="599325"/>
            <a:ext cx="8191208" cy="1"/>
          </a:xfrm>
          <a:prstGeom prst="straightConnector1">
            <a:avLst/>
          </a:prstGeom>
          <a:noFill/>
          <a:ln>
            <a:noFill/>
          </a:ln>
        </p:spPr>
      </p:cxnSp>
      <p:sp>
        <p:nvSpPr>
          <p:cNvPr id="503" name="Google Shape;503;p2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04" name="Google Shape;504;p25"/>
          <p:cNvCxnSpPr/>
          <p:nvPr/>
        </p:nvCxnSpPr>
        <p:spPr>
          <a:xfrm flipH="1" rot="10800000">
            <a:off x="231284" y="6422275"/>
            <a:ext cx="8690090" cy="1"/>
          </a:xfrm>
          <a:prstGeom prst="straightConnector1">
            <a:avLst/>
          </a:prstGeom>
          <a:noFill/>
          <a:ln>
            <a:noFill/>
          </a:ln>
        </p:spPr>
      </p:cxnSp>
      <p:sp>
        <p:nvSpPr>
          <p:cNvPr id="505" name="Google Shape;505;p25"/>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506" name="Google Shape;506;p25"/>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507" name="Google Shape;507;p25"/>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508" name="Google Shape;508;p25"/>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509" name="Google Shape;509;p25"/>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https://www.guru99.com/create-your-first-hadoop-program.html</a:t>
            </a:r>
            <a:endParaRPr/>
          </a:p>
        </p:txBody>
      </p:sp>
      <p:pic>
        <p:nvPicPr>
          <p:cNvPr id="510" name="Google Shape;510;p25"/>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511" name="Google Shape;511;p25"/>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512" name="Google Shape;512;p25"/>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13" name="Google Shape;513;p25"/>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solidFill>
                  <a:srgbClr val="FF0000"/>
                </a:solidFill>
                <a:latin typeface="Helvetica Neue Light"/>
                <a:ea typeface="Helvetica Neue Light"/>
                <a:cs typeface="Helvetica Neue Light"/>
                <a:sym typeface="Helvetica Neue Light"/>
              </a:rPr>
              <a:t>Problemas</a:t>
            </a:r>
            <a:endParaRPr/>
          </a:p>
        </p:txBody>
      </p:sp>
      <p:sp>
        <p:nvSpPr>
          <p:cNvPr id="514" name="Google Shape;514;p25"/>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15" name="Google Shape;515;p25"/>
          <p:cNvSpPr txBox="1"/>
          <p:nvPr/>
        </p:nvSpPr>
        <p:spPr>
          <a:xfrm>
            <a:off x="217013" y="2314598"/>
            <a:ext cx="3104309" cy="492443"/>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b="1" lang="pt-PT" sz="1600">
                <a:latin typeface="Helvetica Neue Light"/>
                <a:ea typeface="Helvetica Neue Light"/>
                <a:cs typeface="Helvetica Neue Light"/>
                <a:sym typeface="Helvetica Neue Light"/>
              </a:rPr>
              <a:t>#2 Complexidade de Desenvolvimento e Implantação</a:t>
            </a:r>
            <a:endParaRPr b="1" i="0" sz="2400" u="none" cap="none" strike="noStrike">
              <a:solidFill>
                <a:srgbClr val="000000"/>
              </a:solidFill>
              <a:latin typeface="Helvetica Neue Light"/>
              <a:ea typeface="Helvetica Neue Light"/>
              <a:cs typeface="Helvetica Neue Light"/>
              <a:sym typeface="Helvetica Neue Light"/>
            </a:endParaRPr>
          </a:p>
        </p:txBody>
      </p:sp>
      <p:sp>
        <p:nvSpPr>
          <p:cNvPr id="516" name="Google Shape;516;p25"/>
          <p:cNvSpPr txBox="1"/>
          <p:nvPr/>
        </p:nvSpPr>
        <p:spPr>
          <a:xfrm>
            <a:off x="197782" y="3428265"/>
            <a:ext cx="3104309" cy="209288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lang="pt-PT" sz="1600">
                <a:latin typeface="Helvetica Neue Light"/>
                <a:ea typeface="Helvetica Neue Light"/>
                <a:cs typeface="Helvetica Neue Light"/>
                <a:sym typeface="Helvetica Neue Light"/>
              </a:rPr>
              <a:t>Desenvolver e depurar aplicativos MapReduce pode ser complexo e requer um conhecimento profundo do paradigma </a:t>
            </a:r>
            <a:r>
              <a:rPr b="1" lang="pt-PT" sz="1600">
                <a:latin typeface="Helvetica Neue Light"/>
                <a:ea typeface="Helvetica Neue Light"/>
                <a:cs typeface="Helvetica Neue Light"/>
                <a:sym typeface="Helvetica Neue Light"/>
              </a:rPr>
              <a:t>MapReduce </a:t>
            </a:r>
            <a:r>
              <a:rPr lang="pt-PT" sz="1600">
                <a:latin typeface="Helvetica Neue Light"/>
                <a:ea typeface="Helvetica Neue Light"/>
                <a:cs typeface="Helvetica Neue Light"/>
                <a:sym typeface="Helvetica Neue Light"/>
              </a:rPr>
              <a:t>e da API Java ou outras linguagens de programação.</a:t>
            </a:r>
            <a:endParaRPr sz="1600">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1200"/>
              <a:buFont typeface="Helvetica Neue Light"/>
              <a:buNone/>
            </a:pPr>
            <a:r>
              <a:t/>
            </a:r>
            <a:endParaRPr sz="1200">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200"/>
              <a:buFont typeface="Helvetica Neue Light"/>
              <a:buNone/>
            </a:pPr>
            <a:r>
              <a:rPr b="0" i="0" lang="pt-PT" sz="1200" u="none" cap="none" strike="noStrike">
                <a:solidFill>
                  <a:srgbClr val="000000"/>
                </a:solidFill>
                <a:latin typeface="Helvetica Neue Light"/>
                <a:ea typeface="Helvetica Neue Light"/>
                <a:cs typeface="Helvetica Neue Light"/>
                <a:sym typeface="Helvetica Neue Light"/>
              </a:rPr>
              <a:t>.</a:t>
            </a:r>
            <a:endParaRPr/>
          </a:p>
          <a:p>
            <a:pPr indent="0" lvl="0" marL="0" marR="0" rtl="0" algn="l">
              <a:lnSpc>
                <a:spcPct val="100000"/>
              </a:lnSpc>
              <a:spcBef>
                <a:spcPts val="0"/>
              </a:spcBef>
              <a:spcAft>
                <a:spcPts val="0"/>
              </a:spcAft>
              <a:buSzPts val="1600"/>
              <a:buFont typeface="Helvetica Neue Light"/>
              <a:buNone/>
            </a:pPr>
            <a:r>
              <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descr="Hadoop &amp; Mapreduce Examples: Create First Program in Java" id="517" name="Google Shape;517;p25"/>
          <p:cNvPicPr preferRelativeResize="0"/>
          <p:nvPr/>
        </p:nvPicPr>
        <p:blipFill rotWithShape="1">
          <a:blip r:embed="rId5">
            <a:alphaModFix/>
          </a:blip>
          <a:srcRect b="0" l="0" r="0" t="0"/>
          <a:stretch/>
        </p:blipFill>
        <p:spPr>
          <a:xfrm>
            <a:off x="3990090" y="2556041"/>
            <a:ext cx="4129893" cy="27661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pic>
        <p:nvPicPr>
          <p:cNvPr id="522" name="Google Shape;522;p2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23" name="Google Shape;523;p26"/>
          <p:cNvCxnSpPr/>
          <p:nvPr/>
        </p:nvCxnSpPr>
        <p:spPr>
          <a:xfrm flipH="1" rot="10800000">
            <a:off x="730166" y="599325"/>
            <a:ext cx="8191208" cy="1"/>
          </a:xfrm>
          <a:prstGeom prst="straightConnector1">
            <a:avLst/>
          </a:prstGeom>
          <a:noFill/>
          <a:ln>
            <a:noFill/>
          </a:ln>
        </p:spPr>
      </p:cxnSp>
      <p:sp>
        <p:nvSpPr>
          <p:cNvPr id="524" name="Google Shape;524;p2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25" name="Google Shape;525;p26"/>
          <p:cNvCxnSpPr/>
          <p:nvPr/>
        </p:nvCxnSpPr>
        <p:spPr>
          <a:xfrm flipH="1" rot="10800000">
            <a:off x="231284" y="6422275"/>
            <a:ext cx="8690090" cy="1"/>
          </a:xfrm>
          <a:prstGeom prst="straightConnector1">
            <a:avLst/>
          </a:prstGeom>
          <a:noFill/>
          <a:ln>
            <a:noFill/>
          </a:ln>
        </p:spPr>
      </p:cxnSp>
      <p:sp>
        <p:nvSpPr>
          <p:cNvPr id="526" name="Google Shape;526;p26"/>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527" name="Google Shape;527;p26"/>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528" name="Google Shape;528;p26"/>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529" name="Google Shape;529;p26"/>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530" name="Google Shape;530;p26"/>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https://medium.com/@tanstorm/cap%C3%ADtulo-3-escalabilidade-b2a86eb705b6</a:t>
            </a:r>
            <a:endParaRPr/>
          </a:p>
        </p:txBody>
      </p:sp>
      <p:pic>
        <p:nvPicPr>
          <p:cNvPr id="531" name="Google Shape;531;p26"/>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532" name="Google Shape;532;p26"/>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533" name="Google Shape;533;p26"/>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34" name="Google Shape;534;p26"/>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solidFill>
                  <a:srgbClr val="FF0000"/>
                </a:solidFill>
                <a:latin typeface="Helvetica Neue Light"/>
                <a:ea typeface="Helvetica Neue Light"/>
                <a:cs typeface="Helvetica Neue Light"/>
                <a:sym typeface="Helvetica Neue Light"/>
              </a:rPr>
              <a:t>Problemas</a:t>
            </a:r>
            <a:endParaRPr/>
          </a:p>
        </p:txBody>
      </p:sp>
      <p:sp>
        <p:nvSpPr>
          <p:cNvPr id="535" name="Google Shape;535;p26"/>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36" name="Google Shape;536;p26"/>
          <p:cNvSpPr txBox="1"/>
          <p:nvPr/>
        </p:nvSpPr>
        <p:spPr>
          <a:xfrm>
            <a:off x="217013" y="2437709"/>
            <a:ext cx="3104309" cy="24622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b="1" lang="pt-PT" sz="1600">
                <a:latin typeface="Helvetica Neue Light"/>
                <a:ea typeface="Helvetica Neue Light"/>
                <a:cs typeface="Helvetica Neue Light"/>
                <a:sym typeface="Helvetica Neue Light"/>
              </a:rPr>
              <a:t>#4 Ecossistema e Flexibilidade</a:t>
            </a:r>
            <a:endParaRPr b="1" i="0" sz="2400" u="none" cap="none" strike="noStrike">
              <a:solidFill>
                <a:srgbClr val="000000"/>
              </a:solidFill>
              <a:latin typeface="Helvetica Neue Light"/>
              <a:ea typeface="Helvetica Neue Light"/>
              <a:cs typeface="Helvetica Neue Light"/>
              <a:sym typeface="Helvetica Neue Light"/>
            </a:endParaRPr>
          </a:p>
        </p:txBody>
      </p:sp>
      <p:sp>
        <p:nvSpPr>
          <p:cNvPr id="537" name="Google Shape;537;p26"/>
          <p:cNvSpPr txBox="1"/>
          <p:nvPr/>
        </p:nvSpPr>
        <p:spPr>
          <a:xfrm>
            <a:off x="217012" y="3140848"/>
            <a:ext cx="3104309" cy="98488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200"/>
              <a:buFont typeface="Helvetica Neue Light"/>
              <a:buNone/>
            </a:pPr>
            <a:r>
              <a:rPr lang="pt-PT" sz="1200">
                <a:latin typeface="Helvetica Neue Light"/>
                <a:ea typeface="Helvetica Neue Light"/>
                <a:cs typeface="Helvetica Neue Light"/>
                <a:sym typeface="Helvetica Neue Light"/>
              </a:rPr>
              <a:t>O ecossistema Hadoop é rico em ferramentas e tecnologias, mas a integração entre essas ferramentas pode ser complicada e requer gerenciamento adicional</a:t>
            </a:r>
            <a:r>
              <a:rPr b="0" i="0" lang="pt-PT" sz="1200" u="none" cap="none" strike="noStrike">
                <a:solidFill>
                  <a:srgbClr val="000000"/>
                </a:solidFill>
                <a:latin typeface="Helvetica Neue Light"/>
                <a:ea typeface="Helvetica Neue Light"/>
                <a:cs typeface="Helvetica Neue Light"/>
                <a:sym typeface="Helvetica Neue Light"/>
              </a:rPr>
              <a:t>.</a:t>
            </a:r>
            <a:endParaRPr/>
          </a:p>
          <a:p>
            <a:pPr indent="0" lvl="0" marL="0" marR="0" rtl="0" algn="l">
              <a:lnSpc>
                <a:spcPct val="100000"/>
              </a:lnSpc>
              <a:spcBef>
                <a:spcPts val="0"/>
              </a:spcBef>
              <a:spcAft>
                <a:spcPts val="0"/>
              </a:spcAft>
              <a:buSzPts val="1600"/>
              <a:buFont typeface="Helvetica Neue Light"/>
              <a:buNone/>
            </a:pPr>
            <a:r>
              <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descr="hadoop_map1" id="538" name="Google Shape;538;p26"/>
          <p:cNvPicPr preferRelativeResize="0"/>
          <p:nvPr/>
        </p:nvPicPr>
        <p:blipFill rotWithShape="1">
          <a:blip r:embed="rId5">
            <a:alphaModFix/>
          </a:blip>
          <a:srcRect b="0" l="0" r="0" t="0"/>
          <a:stretch/>
        </p:blipFill>
        <p:spPr>
          <a:xfrm>
            <a:off x="4156184" y="2251538"/>
            <a:ext cx="4125667" cy="30863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pic>
        <p:nvPicPr>
          <p:cNvPr id="543" name="Google Shape;543;p2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44" name="Google Shape;544;p27"/>
          <p:cNvCxnSpPr/>
          <p:nvPr/>
        </p:nvCxnSpPr>
        <p:spPr>
          <a:xfrm flipH="1" rot="10800000">
            <a:off x="730166" y="599325"/>
            <a:ext cx="8191208" cy="1"/>
          </a:xfrm>
          <a:prstGeom prst="straightConnector1">
            <a:avLst/>
          </a:prstGeom>
          <a:noFill/>
          <a:ln>
            <a:noFill/>
          </a:ln>
        </p:spPr>
      </p:cxnSp>
      <p:sp>
        <p:nvSpPr>
          <p:cNvPr id="545" name="Google Shape;545;p2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46" name="Google Shape;546;p27"/>
          <p:cNvCxnSpPr/>
          <p:nvPr/>
        </p:nvCxnSpPr>
        <p:spPr>
          <a:xfrm flipH="1" rot="10800000">
            <a:off x="231284" y="6422275"/>
            <a:ext cx="8690090" cy="1"/>
          </a:xfrm>
          <a:prstGeom prst="straightConnector1">
            <a:avLst/>
          </a:prstGeom>
          <a:noFill/>
          <a:ln>
            <a:noFill/>
          </a:ln>
        </p:spPr>
      </p:cxnSp>
      <p:sp>
        <p:nvSpPr>
          <p:cNvPr id="547" name="Google Shape;547;p27"/>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548" name="Google Shape;548;p27"/>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549" name="Google Shape;549;p27"/>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Big Data Timeline</a:t>
            </a:r>
            <a:endParaRPr/>
          </a:p>
        </p:txBody>
      </p:sp>
      <p:grpSp>
        <p:nvGrpSpPr>
          <p:cNvPr id="550" name="Google Shape;550;p27"/>
          <p:cNvGrpSpPr/>
          <p:nvPr/>
        </p:nvGrpSpPr>
        <p:grpSpPr>
          <a:xfrm>
            <a:off x="606849" y="2220292"/>
            <a:ext cx="1753876" cy="1829550"/>
            <a:chOff x="606849" y="1203350"/>
            <a:chExt cx="1753876" cy="1829550"/>
          </a:xfrm>
        </p:grpSpPr>
        <p:sp>
          <p:nvSpPr>
            <p:cNvPr id="551" name="Google Shape;551;p27"/>
            <p:cNvSpPr/>
            <p:nvPr/>
          </p:nvSpPr>
          <p:spPr>
            <a:xfrm>
              <a:off x="1912750" y="1382375"/>
              <a:ext cx="230100" cy="1119800"/>
            </a:xfrm>
            <a:custGeom>
              <a:rect b="b" l="l" r="r" t="t"/>
              <a:pathLst>
                <a:path extrusionOk="0" h="44792" w="9204">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52" name="Google Shape;552;p27"/>
            <p:cNvSpPr/>
            <p:nvPr/>
          </p:nvSpPr>
          <p:spPr>
            <a:xfrm>
              <a:off x="1192125" y="2443825"/>
              <a:ext cx="1134375" cy="589075"/>
            </a:xfrm>
            <a:custGeom>
              <a:rect b="b" l="l" r="r" t="t"/>
              <a:pathLst>
                <a:path extrusionOk="0" h="23563" w="45375">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2003 - 2004</a:t>
              </a:r>
              <a:endParaRPr sz="1700">
                <a:solidFill>
                  <a:srgbClr val="FFFFFF"/>
                </a:solidFill>
                <a:latin typeface="Fira Sans Extra Condensed"/>
                <a:ea typeface="Fira Sans Extra Condensed"/>
                <a:cs typeface="Fira Sans Extra Condensed"/>
                <a:sym typeface="Fira Sans Extra Condensed"/>
              </a:endParaRPr>
            </a:p>
          </p:txBody>
        </p:sp>
        <p:sp>
          <p:nvSpPr>
            <p:cNvPr id="553" name="Google Shape;553;p27"/>
            <p:cNvSpPr/>
            <p:nvPr/>
          </p:nvSpPr>
          <p:spPr>
            <a:xfrm>
              <a:off x="2140450" y="1450250"/>
              <a:ext cx="150050" cy="150050"/>
            </a:xfrm>
            <a:custGeom>
              <a:rect b="b" l="l" r="r" t="t"/>
              <a:pathLst>
                <a:path extrusionOk="0" h="6002" w="6002">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54" name="Google Shape;554;p27"/>
            <p:cNvSpPr/>
            <p:nvPr/>
          </p:nvSpPr>
          <p:spPr>
            <a:xfrm>
              <a:off x="2070200" y="1382375"/>
              <a:ext cx="290525" cy="286075"/>
            </a:xfrm>
            <a:custGeom>
              <a:rect b="b" l="l" r="r" t="t"/>
              <a:pathLst>
                <a:path extrusionOk="0" h="11443" w="11621">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55" name="Google Shape;555;p27"/>
            <p:cNvSpPr txBox="1"/>
            <p:nvPr/>
          </p:nvSpPr>
          <p:spPr>
            <a:xfrm>
              <a:off x="6068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Conceitos fundamentais do artigo do Google</a:t>
              </a:r>
              <a:endParaRPr sz="1200">
                <a:solidFill>
                  <a:srgbClr val="434343"/>
                </a:solidFill>
                <a:latin typeface="Roboto"/>
                <a:ea typeface="Roboto"/>
                <a:cs typeface="Roboto"/>
                <a:sym typeface="Roboto"/>
              </a:endParaRPr>
            </a:p>
          </p:txBody>
        </p:sp>
        <p:sp>
          <p:nvSpPr>
            <p:cNvPr id="556" name="Google Shape;556;p27"/>
            <p:cNvSpPr txBox="1"/>
            <p:nvPr/>
          </p:nvSpPr>
          <p:spPr>
            <a:xfrm>
              <a:off x="606849"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Início</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57" name="Google Shape;557;p27"/>
          <p:cNvGrpSpPr/>
          <p:nvPr/>
        </p:nvGrpSpPr>
        <p:grpSpPr>
          <a:xfrm>
            <a:off x="2980649" y="2185555"/>
            <a:ext cx="1785151" cy="1864287"/>
            <a:chOff x="2980649" y="1168613"/>
            <a:chExt cx="1785151" cy="1864287"/>
          </a:xfrm>
        </p:grpSpPr>
        <p:sp>
          <p:nvSpPr>
            <p:cNvPr id="558" name="Google Shape;558;p27"/>
            <p:cNvSpPr/>
            <p:nvPr/>
          </p:nvSpPr>
          <p:spPr>
            <a:xfrm>
              <a:off x="4286550" y="1382375"/>
              <a:ext cx="230100" cy="1119800"/>
            </a:xfrm>
            <a:custGeom>
              <a:rect b="b" l="l" r="r" t="t"/>
              <a:pathLst>
                <a:path extrusionOk="0" h="44792" w="9204">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59" name="Google Shape;559;p27"/>
            <p:cNvSpPr/>
            <p:nvPr/>
          </p:nvSpPr>
          <p:spPr>
            <a:xfrm>
              <a:off x="3460550" y="2443825"/>
              <a:ext cx="1240050" cy="589075"/>
            </a:xfrm>
            <a:custGeom>
              <a:rect b="b" l="l" r="r" t="t"/>
              <a:pathLst>
                <a:path extrusionOk="0" h="23563" w="49602">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2008</a:t>
              </a:r>
              <a:endParaRPr sz="1700">
                <a:solidFill>
                  <a:srgbClr val="FFFFFF"/>
                </a:solidFill>
                <a:latin typeface="Fira Sans Extra Condensed"/>
                <a:ea typeface="Fira Sans Extra Condensed"/>
                <a:cs typeface="Fira Sans Extra Condensed"/>
                <a:sym typeface="Fira Sans Extra Condensed"/>
              </a:endParaRPr>
            </a:p>
          </p:txBody>
        </p:sp>
        <p:sp>
          <p:nvSpPr>
            <p:cNvPr id="560" name="Google Shape;560;p27"/>
            <p:cNvSpPr/>
            <p:nvPr/>
          </p:nvSpPr>
          <p:spPr>
            <a:xfrm>
              <a:off x="4460675" y="1496375"/>
              <a:ext cx="89325" cy="171175"/>
            </a:xfrm>
            <a:custGeom>
              <a:rect b="b" l="l" r="r" t="t"/>
              <a:pathLst>
                <a:path extrusionOk="0" h="6847" w="3573">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61" name="Google Shape;561;p27"/>
            <p:cNvSpPr/>
            <p:nvPr/>
          </p:nvSpPr>
          <p:spPr>
            <a:xfrm>
              <a:off x="4564850" y="1436850"/>
              <a:ext cx="92900" cy="230700"/>
            </a:xfrm>
            <a:custGeom>
              <a:rect b="b" l="l" r="r" t="t"/>
              <a:pathLst>
                <a:path extrusionOk="0" h="9228" w="3716">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62" name="Google Shape;562;p27"/>
            <p:cNvSpPr/>
            <p:nvPr/>
          </p:nvSpPr>
          <p:spPr>
            <a:xfrm>
              <a:off x="4672600" y="1380900"/>
              <a:ext cx="93200" cy="286650"/>
            </a:xfrm>
            <a:custGeom>
              <a:rect b="b" l="l" r="r" t="t"/>
              <a:pathLst>
                <a:path extrusionOk="0" h="11466" w="3728">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63" name="Google Shape;563;p27"/>
            <p:cNvSpPr txBox="1"/>
            <p:nvPr/>
          </p:nvSpPr>
          <p:spPr>
            <a:xfrm>
              <a:off x="29806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Hadoop 1.0 com HDFS e MapReduce</a:t>
              </a:r>
              <a:endParaRPr/>
            </a:p>
          </p:txBody>
        </p:sp>
        <p:sp>
          <p:nvSpPr>
            <p:cNvPr id="564" name="Google Shape;564;p27"/>
            <p:cNvSpPr txBox="1"/>
            <p:nvPr/>
          </p:nvSpPr>
          <p:spPr>
            <a:xfrm>
              <a:off x="2988074" y="1168613"/>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Yahoo 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65" name="Google Shape;565;p27"/>
          <p:cNvGrpSpPr/>
          <p:nvPr/>
        </p:nvGrpSpPr>
        <p:grpSpPr>
          <a:xfrm>
            <a:off x="5354475" y="2220292"/>
            <a:ext cx="1783050" cy="1829550"/>
            <a:chOff x="5354475" y="1203350"/>
            <a:chExt cx="1783050" cy="1829550"/>
          </a:xfrm>
        </p:grpSpPr>
        <p:sp>
          <p:nvSpPr>
            <p:cNvPr id="566" name="Google Shape;566;p27"/>
            <p:cNvSpPr/>
            <p:nvPr/>
          </p:nvSpPr>
          <p:spPr>
            <a:xfrm>
              <a:off x="6657075" y="1382375"/>
              <a:ext cx="230425" cy="1119800"/>
            </a:xfrm>
            <a:custGeom>
              <a:rect b="b" l="l" r="r" t="t"/>
              <a:pathLst>
                <a:path extrusionOk="0" h="44792" w="9217">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67" name="Google Shape;567;p27"/>
            <p:cNvSpPr/>
            <p:nvPr/>
          </p:nvSpPr>
          <p:spPr>
            <a:xfrm>
              <a:off x="5831075" y="2443825"/>
              <a:ext cx="1240375" cy="589075"/>
            </a:xfrm>
            <a:custGeom>
              <a:rect b="b" l="l" r="r" t="t"/>
              <a:pathLst>
                <a:path extrusionOk="0" h="23563" w="49615">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2011-2013</a:t>
              </a:r>
              <a:endParaRPr sz="1700">
                <a:solidFill>
                  <a:srgbClr val="FFFFFF"/>
                </a:solidFill>
                <a:latin typeface="Fira Sans Extra Condensed"/>
                <a:ea typeface="Fira Sans Extra Condensed"/>
                <a:cs typeface="Fira Sans Extra Condensed"/>
                <a:sym typeface="Fira Sans Extra Condensed"/>
              </a:endParaRPr>
            </a:p>
          </p:txBody>
        </p:sp>
        <p:sp>
          <p:nvSpPr>
            <p:cNvPr id="568" name="Google Shape;568;p27"/>
            <p:cNvSpPr/>
            <p:nvPr/>
          </p:nvSpPr>
          <p:spPr>
            <a:xfrm>
              <a:off x="6915750" y="1412900"/>
              <a:ext cx="145875" cy="82925"/>
            </a:xfrm>
            <a:custGeom>
              <a:rect b="b" l="l" r="r" t="t"/>
              <a:pathLst>
                <a:path extrusionOk="0" h="3317" w="5835">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69" name="Google Shape;569;p27"/>
            <p:cNvSpPr/>
            <p:nvPr/>
          </p:nvSpPr>
          <p:spPr>
            <a:xfrm>
              <a:off x="6877350" y="1382225"/>
              <a:ext cx="260175" cy="250200"/>
            </a:xfrm>
            <a:custGeom>
              <a:rect b="b" l="l" r="r" t="t"/>
              <a:pathLst>
                <a:path extrusionOk="0" h="10008" w="10407">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70" name="Google Shape;570;p27"/>
            <p:cNvSpPr txBox="1"/>
            <p:nvPr/>
          </p:nvSpPr>
          <p:spPr>
            <a:xfrm>
              <a:off x="5354475" y="1349448"/>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Lançamento o YARN, expandindo seu ecossistema</a:t>
              </a:r>
              <a:endParaRPr sz="1200">
                <a:solidFill>
                  <a:srgbClr val="434343"/>
                </a:solidFill>
                <a:latin typeface="Roboto"/>
                <a:ea typeface="Roboto"/>
                <a:cs typeface="Roboto"/>
                <a:sym typeface="Roboto"/>
              </a:endParaRPr>
            </a:p>
          </p:txBody>
        </p:sp>
        <p:sp>
          <p:nvSpPr>
            <p:cNvPr id="571" name="Google Shape;571;p27"/>
            <p:cNvSpPr txBox="1"/>
            <p:nvPr/>
          </p:nvSpPr>
          <p:spPr>
            <a:xfrm>
              <a:off x="5354475"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Hadoop 2.0</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72" name="Google Shape;572;p27"/>
          <p:cNvGrpSpPr/>
          <p:nvPr/>
        </p:nvGrpSpPr>
        <p:grpSpPr>
          <a:xfrm>
            <a:off x="1634188" y="3460767"/>
            <a:ext cx="1881162" cy="1781012"/>
            <a:chOff x="1634188" y="2443825"/>
            <a:chExt cx="1881162" cy="1781012"/>
          </a:xfrm>
        </p:grpSpPr>
        <p:sp>
          <p:nvSpPr>
            <p:cNvPr id="573" name="Google Shape;573;p27"/>
            <p:cNvSpPr/>
            <p:nvPr/>
          </p:nvSpPr>
          <p:spPr>
            <a:xfrm>
              <a:off x="3035500" y="2993300"/>
              <a:ext cx="230100" cy="1120100"/>
            </a:xfrm>
            <a:custGeom>
              <a:rect b="b" l="l" r="r" t="t"/>
              <a:pathLst>
                <a:path extrusionOk="0" h="44804" w="9204">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74" name="Google Shape;574;p27"/>
            <p:cNvSpPr/>
            <p:nvPr/>
          </p:nvSpPr>
          <p:spPr>
            <a:xfrm>
              <a:off x="2275275" y="2443825"/>
              <a:ext cx="1240075" cy="589075"/>
            </a:xfrm>
            <a:custGeom>
              <a:rect b="b" l="l" r="r" t="t"/>
              <a:pathLst>
                <a:path extrusionOk="0" h="23563" w="49603">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2005-2006</a:t>
              </a:r>
              <a:endParaRPr sz="1700">
                <a:solidFill>
                  <a:srgbClr val="FFFFFF"/>
                </a:solidFill>
                <a:latin typeface="Fira Sans Extra Condensed"/>
                <a:ea typeface="Fira Sans Extra Condensed"/>
                <a:cs typeface="Fira Sans Extra Condensed"/>
                <a:sym typeface="Fira Sans Extra Condensed"/>
              </a:endParaRPr>
            </a:p>
          </p:txBody>
        </p:sp>
        <p:sp>
          <p:nvSpPr>
            <p:cNvPr id="575" name="Google Shape;575;p27"/>
            <p:cNvSpPr txBox="1"/>
            <p:nvPr/>
          </p:nvSpPr>
          <p:spPr>
            <a:xfrm>
              <a:off x="16341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Inicial</a:t>
              </a:r>
              <a:endParaRPr sz="1200">
                <a:solidFill>
                  <a:srgbClr val="434343"/>
                </a:solidFill>
                <a:latin typeface="Roboto"/>
                <a:ea typeface="Roboto"/>
                <a:cs typeface="Roboto"/>
                <a:sym typeface="Roboto"/>
              </a:endParaRPr>
            </a:p>
          </p:txBody>
        </p:sp>
        <p:sp>
          <p:nvSpPr>
            <p:cNvPr id="576" name="Google Shape;576;p27"/>
            <p:cNvSpPr txBox="1"/>
            <p:nvPr/>
          </p:nvSpPr>
          <p:spPr>
            <a:xfrm>
              <a:off x="1634188" y="3343088"/>
              <a:ext cx="14013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Apache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77" name="Google Shape;577;p27"/>
          <p:cNvGrpSpPr/>
          <p:nvPr/>
        </p:nvGrpSpPr>
        <p:grpSpPr>
          <a:xfrm>
            <a:off x="3835470" y="3460767"/>
            <a:ext cx="2094755" cy="1781012"/>
            <a:chOff x="3835470" y="2443825"/>
            <a:chExt cx="2094755" cy="1781012"/>
          </a:xfrm>
        </p:grpSpPr>
        <p:sp>
          <p:nvSpPr>
            <p:cNvPr id="578" name="Google Shape;578;p27"/>
            <p:cNvSpPr/>
            <p:nvPr/>
          </p:nvSpPr>
          <p:spPr>
            <a:xfrm>
              <a:off x="5409300" y="2993300"/>
              <a:ext cx="230125" cy="1120100"/>
            </a:xfrm>
            <a:custGeom>
              <a:rect b="b" l="l" r="r" t="t"/>
              <a:pathLst>
                <a:path extrusionOk="0" h="44804" w="9205">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79" name="Google Shape;579;p27"/>
            <p:cNvSpPr/>
            <p:nvPr/>
          </p:nvSpPr>
          <p:spPr>
            <a:xfrm>
              <a:off x="4645825" y="2443825"/>
              <a:ext cx="1240350" cy="589075"/>
            </a:xfrm>
            <a:custGeom>
              <a:rect b="b" l="l" r="r" t="t"/>
              <a:pathLst>
                <a:path extrusionOk="0" h="23563" w="49614">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2009</a:t>
              </a:r>
              <a:endParaRPr sz="1700">
                <a:solidFill>
                  <a:srgbClr val="FFFFFF"/>
                </a:solidFill>
                <a:latin typeface="Fira Sans Extra Condensed"/>
                <a:ea typeface="Fira Sans Extra Condensed"/>
                <a:cs typeface="Fira Sans Extra Condensed"/>
                <a:sym typeface="Fira Sans Extra Condensed"/>
              </a:endParaRPr>
            </a:p>
          </p:txBody>
        </p:sp>
        <p:sp>
          <p:nvSpPr>
            <p:cNvPr id="580" name="Google Shape;580;p27"/>
            <p:cNvSpPr/>
            <p:nvPr/>
          </p:nvSpPr>
          <p:spPr>
            <a:xfrm>
              <a:off x="5668275" y="3945200"/>
              <a:ext cx="22050" cy="22050"/>
            </a:xfrm>
            <a:custGeom>
              <a:rect b="b" l="l" r="r" t="t"/>
              <a:pathLst>
                <a:path extrusionOk="0" h="882" w="882">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81" name="Google Shape;581;p27"/>
            <p:cNvSpPr/>
            <p:nvPr/>
          </p:nvSpPr>
          <p:spPr>
            <a:xfrm>
              <a:off x="5712325" y="3945200"/>
              <a:ext cx="22350" cy="22050"/>
            </a:xfrm>
            <a:custGeom>
              <a:rect b="b" l="l" r="r" t="t"/>
              <a:pathLst>
                <a:path extrusionOk="0" h="882" w="894">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82" name="Google Shape;582;p27"/>
            <p:cNvSpPr/>
            <p:nvPr/>
          </p:nvSpPr>
          <p:spPr>
            <a:xfrm>
              <a:off x="5756675" y="3945200"/>
              <a:ext cx="22050" cy="22050"/>
            </a:xfrm>
            <a:custGeom>
              <a:rect b="b" l="l" r="r" t="t"/>
              <a:pathLst>
                <a:path extrusionOk="0" h="882" w="882">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83" name="Google Shape;583;p27"/>
            <p:cNvSpPr/>
            <p:nvPr/>
          </p:nvSpPr>
          <p:spPr>
            <a:xfrm>
              <a:off x="5800725" y="3945200"/>
              <a:ext cx="22050" cy="22050"/>
            </a:xfrm>
            <a:custGeom>
              <a:rect b="b" l="l" r="r" t="t"/>
              <a:pathLst>
                <a:path extrusionOk="0" h="882" w="882">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84" name="Google Shape;584;p27"/>
            <p:cNvSpPr/>
            <p:nvPr/>
          </p:nvSpPr>
          <p:spPr>
            <a:xfrm>
              <a:off x="5614100" y="3803225"/>
              <a:ext cx="316125" cy="324450"/>
            </a:xfrm>
            <a:custGeom>
              <a:rect b="b" l="l" r="r" t="t"/>
              <a:pathLst>
                <a:path extrusionOk="0" h="12978" w="12645">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85" name="Google Shape;585;p27"/>
            <p:cNvSpPr txBox="1"/>
            <p:nvPr/>
          </p:nvSpPr>
          <p:spPr>
            <a:xfrm>
              <a:off x="40079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do Spark na UC Berkeley</a:t>
              </a:r>
              <a:endParaRPr sz="1200">
                <a:solidFill>
                  <a:srgbClr val="434343"/>
                </a:solidFill>
                <a:latin typeface="Roboto"/>
                <a:ea typeface="Roboto"/>
                <a:cs typeface="Roboto"/>
                <a:sym typeface="Roboto"/>
              </a:endParaRPr>
            </a:p>
          </p:txBody>
        </p:sp>
        <p:sp>
          <p:nvSpPr>
            <p:cNvPr id="586" name="Google Shape;586;p27"/>
            <p:cNvSpPr txBox="1"/>
            <p:nvPr/>
          </p:nvSpPr>
          <p:spPr>
            <a:xfrm>
              <a:off x="3835470" y="3362280"/>
              <a:ext cx="16953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Nascimento do Spark</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87" name="Google Shape;587;p27"/>
          <p:cNvGrpSpPr/>
          <p:nvPr/>
        </p:nvGrpSpPr>
        <p:grpSpPr>
          <a:xfrm>
            <a:off x="6172763" y="3460767"/>
            <a:ext cx="2083937" cy="1781012"/>
            <a:chOff x="6172763" y="2443825"/>
            <a:chExt cx="2083937" cy="1781012"/>
          </a:xfrm>
        </p:grpSpPr>
        <p:sp>
          <p:nvSpPr>
            <p:cNvPr id="588" name="Google Shape;588;p27"/>
            <p:cNvSpPr/>
            <p:nvPr/>
          </p:nvSpPr>
          <p:spPr>
            <a:xfrm>
              <a:off x="7779850" y="2993300"/>
              <a:ext cx="230100" cy="1120100"/>
            </a:xfrm>
            <a:custGeom>
              <a:rect b="b" l="l" r="r" t="t"/>
              <a:pathLst>
                <a:path extrusionOk="0" h="44804" w="9204">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89" name="Google Shape;589;p27"/>
            <p:cNvSpPr/>
            <p:nvPr/>
          </p:nvSpPr>
          <p:spPr>
            <a:xfrm>
              <a:off x="7016350" y="2443825"/>
              <a:ext cx="1240350" cy="589075"/>
            </a:xfrm>
            <a:custGeom>
              <a:rect b="b" l="l" r="r" t="t"/>
              <a:pathLst>
                <a:path extrusionOk="0" h="23563" w="49614">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  2015 - Today</a:t>
              </a:r>
              <a:endParaRPr sz="1700">
                <a:solidFill>
                  <a:srgbClr val="FFFFFF"/>
                </a:solidFill>
                <a:latin typeface="Fira Sans Extra Condensed"/>
                <a:ea typeface="Fira Sans Extra Condensed"/>
                <a:cs typeface="Fira Sans Extra Condensed"/>
                <a:sym typeface="Fira Sans Extra Condensed"/>
              </a:endParaRPr>
            </a:p>
          </p:txBody>
        </p:sp>
        <p:sp>
          <p:nvSpPr>
            <p:cNvPr id="590" name="Google Shape;590;p27"/>
            <p:cNvSpPr/>
            <p:nvPr/>
          </p:nvSpPr>
          <p:spPr>
            <a:xfrm>
              <a:off x="7950700" y="3840425"/>
              <a:ext cx="282800" cy="278925"/>
            </a:xfrm>
            <a:custGeom>
              <a:rect b="b" l="l" r="r" t="t"/>
              <a:pathLst>
                <a:path extrusionOk="0" h="11157" w="11312">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91" name="Google Shape;591;p27"/>
            <p:cNvSpPr/>
            <p:nvPr/>
          </p:nvSpPr>
          <p:spPr>
            <a:xfrm>
              <a:off x="8025100" y="3866325"/>
              <a:ext cx="178625" cy="115500"/>
            </a:xfrm>
            <a:custGeom>
              <a:rect b="b" l="l" r="r" t="t"/>
              <a:pathLst>
                <a:path extrusionOk="0" h="4620" w="7145">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592" name="Google Shape;592;p27"/>
            <p:cNvSpPr txBox="1"/>
            <p:nvPr/>
          </p:nvSpPr>
          <p:spPr>
            <a:xfrm>
              <a:off x="637853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Recursos importantes : DataFrame API, Structured Streaming, e Adaptive Query Execution</a:t>
              </a:r>
              <a:endParaRPr sz="1200">
                <a:solidFill>
                  <a:srgbClr val="434343"/>
                </a:solidFill>
                <a:latin typeface="Roboto"/>
                <a:ea typeface="Roboto"/>
                <a:cs typeface="Roboto"/>
                <a:sym typeface="Roboto"/>
              </a:endParaRPr>
            </a:p>
          </p:txBody>
        </p:sp>
        <p:sp>
          <p:nvSpPr>
            <p:cNvPr id="593" name="Google Shape;593;p27"/>
            <p:cNvSpPr txBox="1"/>
            <p:nvPr/>
          </p:nvSpPr>
          <p:spPr>
            <a:xfrm>
              <a:off x="6172763" y="3221862"/>
              <a:ext cx="16070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Spark: Melhorias</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descr="Programmer male outline" id="594" name="Google Shape;594;p27"/>
          <p:cNvPicPr preferRelativeResize="0"/>
          <p:nvPr/>
        </p:nvPicPr>
        <p:blipFill rotWithShape="1">
          <a:blip r:embed="rId4">
            <a:alphaModFix/>
          </a:blip>
          <a:srcRect b="0" l="0" r="0" t="0"/>
          <a:stretch/>
        </p:blipFill>
        <p:spPr>
          <a:xfrm>
            <a:off x="3025086" y="4828323"/>
            <a:ext cx="615938" cy="615938"/>
          </a:xfrm>
          <a:prstGeom prst="rect">
            <a:avLst/>
          </a:prstGeom>
          <a:noFill/>
          <a:ln>
            <a:noFill/>
          </a:ln>
        </p:spPr>
      </p:pic>
      <p:sp>
        <p:nvSpPr>
          <p:cNvPr id="595" name="Google Shape;595;p27"/>
          <p:cNvSpPr/>
          <p:nvPr/>
        </p:nvSpPr>
        <p:spPr>
          <a:xfrm>
            <a:off x="4007989" y="2020404"/>
            <a:ext cx="2261970" cy="3762207"/>
          </a:xfrm>
          <a:prstGeom prst="roundRect">
            <a:avLst>
              <a:gd fmla="val 16667" name="adj"/>
            </a:avLst>
          </a:prstGeom>
          <a:noFill/>
          <a:ln cap="flat" cmpd="sng" w="19050">
            <a:solidFill>
              <a:srgbClr val="FF0000"/>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9" name="Shape 599"/>
        <p:cNvGrpSpPr/>
        <p:nvPr/>
      </p:nvGrpSpPr>
      <p:grpSpPr>
        <a:xfrm>
          <a:off x="0" y="0"/>
          <a:ext cx="0" cy="0"/>
          <a:chOff x="0" y="0"/>
          <a:chExt cx="0" cy="0"/>
        </a:xfrm>
      </p:grpSpPr>
      <p:pic>
        <p:nvPicPr>
          <p:cNvPr id="600" name="Google Shape;600;p2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01" name="Google Shape;601;p28"/>
          <p:cNvCxnSpPr/>
          <p:nvPr/>
        </p:nvCxnSpPr>
        <p:spPr>
          <a:xfrm flipH="1" rot="10800000">
            <a:off x="730166" y="599325"/>
            <a:ext cx="8191208" cy="1"/>
          </a:xfrm>
          <a:prstGeom prst="straightConnector1">
            <a:avLst/>
          </a:prstGeom>
          <a:noFill/>
          <a:ln>
            <a:noFill/>
          </a:ln>
        </p:spPr>
      </p:cxnSp>
      <p:sp>
        <p:nvSpPr>
          <p:cNvPr id="602" name="Google Shape;602;p2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03" name="Google Shape;603;p28"/>
          <p:cNvCxnSpPr/>
          <p:nvPr/>
        </p:nvCxnSpPr>
        <p:spPr>
          <a:xfrm flipH="1" rot="10800000">
            <a:off x="231284" y="6422275"/>
            <a:ext cx="8690090" cy="1"/>
          </a:xfrm>
          <a:prstGeom prst="straightConnector1">
            <a:avLst/>
          </a:prstGeom>
          <a:noFill/>
          <a:ln>
            <a:noFill/>
          </a:ln>
        </p:spPr>
      </p:cxnSp>
      <p:sp>
        <p:nvSpPr>
          <p:cNvPr id="604" name="Google Shape;604;p28"/>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605" name="Google Shape;605;p28"/>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606" name="Google Shape;606;p28"/>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Spark</a:t>
            </a:r>
            <a:endParaRPr/>
          </a:p>
        </p:txBody>
      </p:sp>
      <p:pic>
        <p:nvPicPr>
          <p:cNvPr id="607" name="Google Shape;607;p28"/>
          <p:cNvPicPr preferRelativeResize="0"/>
          <p:nvPr/>
        </p:nvPicPr>
        <p:blipFill rotWithShape="1">
          <a:blip r:embed="rId4">
            <a:alphaModFix/>
          </a:blip>
          <a:srcRect b="0" l="0" r="0" t="0"/>
          <a:stretch/>
        </p:blipFill>
        <p:spPr>
          <a:xfrm>
            <a:off x="1849059" y="1901130"/>
            <a:ext cx="5127049" cy="3815304"/>
          </a:xfrm>
          <a:prstGeom prst="rect">
            <a:avLst/>
          </a:prstGeom>
          <a:noFill/>
          <a:ln>
            <a:noFill/>
          </a:ln>
        </p:spPr>
      </p:pic>
      <p:sp>
        <p:nvSpPr>
          <p:cNvPr id="608" name="Google Shape;608;p28"/>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https://ml2quantum.com/2020/05/16/apache-spark/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2" name="Shape 612"/>
        <p:cNvGrpSpPr/>
        <p:nvPr/>
      </p:nvGrpSpPr>
      <p:grpSpPr>
        <a:xfrm>
          <a:off x="0" y="0"/>
          <a:ext cx="0" cy="0"/>
          <a:chOff x="0" y="0"/>
          <a:chExt cx="0" cy="0"/>
        </a:xfrm>
      </p:grpSpPr>
      <p:pic>
        <p:nvPicPr>
          <p:cNvPr id="613" name="Google Shape;613;p2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14" name="Google Shape;614;p29"/>
          <p:cNvCxnSpPr/>
          <p:nvPr/>
        </p:nvCxnSpPr>
        <p:spPr>
          <a:xfrm flipH="1" rot="10800000">
            <a:off x="730166" y="599325"/>
            <a:ext cx="8191208" cy="1"/>
          </a:xfrm>
          <a:prstGeom prst="straightConnector1">
            <a:avLst/>
          </a:prstGeom>
          <a:noFill/>
          <a:ln>
            <a:noFill/>
          </a:ln>
        </p:spPr>
      </p:cxnSp>
      <p:sp>
        <p:nvSpPr>
          <p:cNvPr id="615" name="Google Shape;615;p2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16" name="Google Shape;616;p29"/>
          <p:cNvCxnSpPr/>
          <p:nvPr/>
        </p:nvCxnSpPr>
        <p:spPr>
          <a:xfrm flipH="1" rot="10800000">
            <a:off x="231284" y="6422275"/>
            <a:ext cx="8690090" cy="1"/>
          </a:xfrm>
          <a:prstGeom prst="straightConnector1">
            <a:avLst/>
          </a:prstGeom>
          <a:noFill/>
          <a:ln>
            <a:noFill/>
          </a:ln>
        </p:spPr>
      </p:cxnSp>
      <p:sp>
        <p:nvSpPr>
          <p:cNvPr id="617" name="Google Shape;617;p29"/>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618" name="Google Shape;618;p29"/>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619" name="Google Shape;619;p29"/>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 Hadoop está morto?</a:t>
            </a:r>
            <a:endParaRPr/>
          </a:p>
        </p:txBody>
      </p:sp>
      <p:sp>
        <p:nvSpPr>
          <p:cNvPr id="620" name="Google Shape;620;p29"/>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https://trends.google.com/</a:t>
            </a:r>
            <a:endParaRPr/>
          </a:p>
        </p:txBody>
      </p:sp>
      <p:pic>
        <p:nvPicPr>
          <p:cNvPr id="621" name="Google Shape;621;p29"/>
          <p:cNvPicPr preferRelativeResize="0"/>
          <p:nvPr/>
        </p:nvPicPr>
        <p:blipFill rotWithShape="1">
          <a:blip r:embed="rId4">
            <a:alphaModFix/>
          </a:blip>
          <a:srcRect b="0" l="0" r="0" t="0"/>
          <a:stretch/>
        </p:blipFill>
        <p:spPr>
          <a:xfrm>
            <a:off x="426326" y="2191395"/>
            <a:ext cx="8264827" cy="34675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 name="Shape 61"/>
        <p:cNvGrpSpPr/>
        <p:nvPr/>
      </p:nvGrpSpPr>
      <p:grpSpPr>
        <a:xfrm>
          <a:off x="0" y="0"/>
          <a:ext cx="0" cy="0"/>
          <a:chOff x="0" y="0"/>
          <a:chExt cx="0" cy="0"/>
        </a:xfrm>
      </p:grpSpPr>
      <p:pic>
        <p:nvPicPr>
          <p:cNvPr id="62" name="Google Shape;62;p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3" name="Google Shape;63;p3"/>
          <p:cNvCxnSpPr/>
          <p:nvPr/>
        </p:nvCxnSpPr>
        <p:spPr>
          <a:xfrm flipH="1" rot="10800000">
            <a:off x="730166" y="599325"/>
            <a:ext cx="8191208" cy="1"/>
          </a:xfrm>
          <a:prstGeom prst="straightConnector1">
            <a:avLst/>
          </a:prstGeom>
          <a:noFill/>
          <a:ln>
            <a:noFill/>
          </a:ln>
        </p:spPr>
      </p:cxnSp>
      <p:sp>
        <p:nvSpPr>
          <p:cNvPr id="64" name="Google Shape;64;p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5" name="Google Shape;65;p3"/>
          <p:cNvCxnSpPr/>
          <p:nvPr/>
        </p:nvCxnSpPr>
        <p:spPr>
          <a:xfrm flipH="1" rot="10800000">
            <a:off x="231284" y="6422275"/>
            <a:ext cx="8690090" cy="1"/>
          </a:xfrm>
          <a:prstGeom prst="straightConnector1">
            <a:avLst/>
          </a:prstGeom>
          <a:noFill/>
          <a:ln>
            <a:noFill/>
          </a:ln>
        </p:spPr>
      </p:cxnSp>
      <p:sp>
        <p:nvSpPr>
          <p:cNvPr id="66" name="Google Shape;66;p3"/>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67" name="Google Shape;67;p3"/>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68" name="Google Shape;68;p3"/>
          <p:cNvSpPr txBox="1"/>
          <p:nvPr/>
        </p:nvSpPr>
        <p:spPr>
          <a:xfrm>
            <a:off x="113001" y="6116369"/>
            <a:ext cx="880837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050">
                <a:latin typeface="Helvetica Neue Light"/>
                <a:ea typeface="Helvetica Neue Light"/>
                <a:cs typeface="Helvetica Neue Light"/>
                <a:sym typeface="Helvetica Neue Light"/>
              </a:rPr>
              <a:t>https://www.socialmediatoday.com/news/what-happens-on-the-internet-every-minute-2023-version-infographic/702631/</a:t>
            </a:r>
            <a:endParaRPr/>
          </a:p>
        </p:txBody>
      </p:sp>
      <p:pic>
        <p:nvPicPr>
          <p:cNvPr id="69" name="Google Shape;69;p3"/>
          <p:cNvPicPr preferRelativeResize="0"/>
          <p:nvPr/>
        </p:nvPicPr>
        <p:blipFill rotWithShape="1">
          <a:blip r:embed="rId4">
            <a:alphaModFix/>
          </a:blip>
          <a:srcRect b="0" l="0" r="0" t="0"/>
          <a:stretch/>
        </p:blipFill>
        <p:spPr>
          <a:xfrm>
            <a:off x="1986732" y="1354954"/>
            <a:ext cx="4939248" cy="4588532"/>
          </a:xfrm>
          <a:prstGeom prst="rect">
            <a:avLst/>
          </a:prstGeom>
          <a:noFill/>
          <a:ln>
            <a:noFill/>
          </a:ln>
        </p:spPr>
      </p:pic>
      <p:sp>
        <p:nvSpPr>
          <p:cNvPr id="70" name="Google Shape;70;p3"/>
          <p:cNvSpPr txBox="1"/>
          <p:nvPr>
            <p:ph type="title"/>
          </p:nvPr>
        </p:nvSpPr>
        <p:spPr>
          <a:xfrm>
            <a:off x="300951" y="700871"/>
            <a:ext cx="8690089"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Velocidade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5" name="Shape 625"/>
        <p:cNvGrpSpPr/>
        <p:nvPr/>
      </p:nvGrpSpPr>
      <p:grpSpPr>
        <a:xfrm>
          <a:off x="0" y="0"/>
          <a:ext cx="0" cy="0"/>
          <a:chOff x="0" y="0"/>
          <a:chExt cx="0" cy="0"/>
        </a:xfrm>
      </p:grpSpPr>
      <p:pic>
        <p:nvPicPr>
          <p:cNvPr id="626" name="Google Shape;626;p3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27" name="Google Shape;627;p30"/>
          <p:cNvCxnSpPr/>
          <p:nvPr/>
        </p:nvCxnSpPr>
        <p:spPr>
          <a:xfrm flipH="1" rot="10800000">
            <a:off x="730166" y="599325"/>
            <a:ext cx="8191208" cy="1"/>
          </a:xfrm>
          <a:prstGeom prst="straightConnector1">
            <a:avLst/>
          </a:prstGeom>
          <a:noFill/>
          <a:ln>
            <a:noFill/>
          </a:ln>
        </p:spPr>
      </p:cxnSp>
      <p:sp>
        <p:nvSpPr>
          <p:cNvPr id="628" name="Google Shape;628;p3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29" name="Google Shape;629;p30"/>
          <p:cNvCxnSpPr/>
          <p:nvPr/>
        </p:nvCxnSpPr>
        <p:spPr>
          <a:xfrm flipH="1" rot="10800000">
            <a:off x="231284" y="6422275"/>
            <a:ext cx="8690090" cy="1"/>
          </a:xfrm>
          <a:prstGeom prst="straightConnector1">
            <a:avLst/>
          </a:prstGeom>
          <a:noFill/>
          <a:ln>
            <a:noFill/>
          </a:ln>
        </p:spPr>
      </p:cxnSp>
      <p:sp>
        <p:nvSpPr>
          <p:cNvPr id="630" name="Google Shape;630;p30"/>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631" name="Google Shape;631;p30"/>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632" name="Google Shape;632;p30"/>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 Hadoop está morto?</a:t>
            </a:r>
            <a:endParaRPr/>
          </a:p>
        </p:txBody>
      </p:sp>
      <p:sp>
        <p:nvSpPr>
          <p:cNvPr id="633" name="Google Shape;633;p30"/>
          <p:cNvSpPr txBox="1"/>
          <p:nvPr/>
        </p:nvSpPr>
        <p:spPr>
          <a:xfrm>
            <a:off x="313509" y="1764417"/>
            <a:ext cx="8038011"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02124"/>
              </a:buClr>
              <a:buSzPts val="2400"/>
              <a:buFont typeface="Helvetica Neue Light"/>
              <a:buNone/>
            </a:pPr>
            <a:r>
              <a:rPr i="0" lang="pt-PT" sz="2400" u="none" cap="none" strike="noStrike">
                <a:solidFill>
                  <a:srgbClr val="202124"/>
                </a:solidFill>
                <a:latin typeface="Helvetica Neue Light"/>
                <a:ea typeface="Helvetica Neue Light"/>
                <a:cs typeface="Helvetica Neue Light"/>
                <a:sym typeface="Helvetica Neue Light"/>
              </a:rPr>
              <a:t>Como qualquer outra tecnologia, o Hadoop também foi projetado para atender uma necessidade específica: </a:t>
            </a:r>
            <a:r>
              <a:rPr i="0" lang="pt-PT" sz="2400" cap="none" strike="noStrike">
                <a:solidFill>
                  <a:srgbClr val="202124"/>
                </a:solidFill>
                <a:latin typeface="Helvetica Neue Light"/>
                <a:ea typeface="Helvetica Neue Light"/>
                <a:cs typeface="Helvetica Neue Light"/>
                <a:sym typeface="Helvetica Neue Light"/>
              </a:rPr>
              <a:t>lidar com grandes conjuntos de dados de forma eficiente usando hardware comum.</a:t>
            </a:r>
            <a:endParaRPr/>
          </a:p>
          <a:p>
            <a:pPr indent="0" lvl="0" marL="0" marR="0" rtl="0" algn="l">
              <a:lnSpc>
                <a:spcPct val="100000"/>
              </a:lnSpc>
              <a:spcBef>
                <a:spcPts val="0"/>
              </a:spcBef>
              <a:spcAft>
                <a:spcPts val="0"/>
              </a:spcAft>
              <a:buClr>
                <a:srgbClr val="202124"/>
              </a:buClr>
              <a:buSzPts val="2400"/>
              <a:buFont typeface="Helvetica Neue Light"/>
              <a:buNone/>
            </a:pPr>
            <a:r>
              <a:rPr i="0" lang="pt-PT" sz="2400" u="none" cap="none" strike="noStrike">
                <a:solidFill>
                  <a:srgbClr val="202124"/>
                </a:solidFill>
                <a:latin typeface="Helvetica Neue Light"/>
                <a:ea typeface="Helvetica Neue Light"/>
                <a:cs typeface="Helvetica Neue Light"/>
                <a:sym typeface="Helvetica Neue Light"/>
              </a:rPr>
              <a:t>No entanto, a evolução das tendências tecnológicas deu origem a novos requisitos e casos de uso. </a:t>
            </a:r>
            <a:endParaRPr/>
          </a:p>
          <a:p>
            <a:pPr indent="0" lvl="0" marL="0" marR="0" rtl="0" algn="l">
              <a:lnSpc>
                <a:spcPct val="100000"/>
              </a:lnSpc>
              <a:spcBef>
                <a:spcPts val="0"/>
              </a:spcBef>
              <a:spcAft>
                <a:spcPts val="0"/>
              </a:spcAft>
              <a:buClr>
                <a:srgbClr val="202124"/>
              </a:buClr>
              <a:buSzPts val="2400"/>
              <a:buFont typeface="Helvetica Neue Light"/>
              <a:buNone/>
            </a:pPr>
            <a:r>
              <a:rPr b="1" i="0" lang="pt-PT" sz="2400" u="sng" cap="none" strike="noStrike">
                <a:solidFill>
                  <a:srgbClr val="202124"/>
                </a:solidFill>
                <a:latin typeface="Helvetica Neue Light"/>
                <a:ea typeface="Helvetica Neue Light"/>
                <a:cs typeface="Helvetica Neue Light"/>
                <a:sym typeface="Helvetica Neue Light"/>
              </a:rPr>
              <a:t>O Hadoop não está morto</a:t>
            </a:r>
            <a:r>
              <a:rPr i="0" lang="pt-PT" sz="2400" u="sng" cap="none" strike="noStrike">
                <a:solidFill>
                  <a:srgbClr val="202124"/>
                </a:solidFill>
                <a:latin typeface="Helvetica Neue Light"/>
                <a:ea typeface="Helvetica Neue Light"/>
                <a:cs typeface="Helvetica Neue Light"/>
                <a:sym typeface="Helvetica Neue Light"/>
              </a:rPr>
              <a:t>, </a:t>
            </a:r>
            <a:r>
              <a:rPr i="0" lang="pt-PT" sz="2400" u="none" cap="none" strike="noStrike">
                <a:solidFill>
                  <a:srgbClr val="202124"/>
                </a:solidFill>
                <a:latin typeface="Helvetica Neue Light"/>
                <a:ea typeface="Helvetica Neue Light"/>
                <a:cs typeface="Helvetica Neue Light"/>
                <a:sym typeface="Helvetica Neue Light"/>
              </a:rPr>
              <a:t>mas outras tecnologias (por exemplo, serverless computing), oferecem opções muito mais flexíveis e eficientes. Então, como qualquer tecnologia, cabe a você identificar e utilize a pilha de tecnologia correta para suas necessidades</a:t>
            </a:r>
            <a:endParaRPr i="0" sz="2400" u="none" cap="none" strike="noStrike">
              <a:solidFill>
                <a:srgbClr val="202124"/>
              </a:solidFill>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7" name="Shape 637"/>
        <p:cNvGrpSpPr/>
        <p:nvPr/>
      </p:nvGrpSpPr>
      <p:grpSpPr>
        <a:xfrm>
          <a:off x="0" y="0"/>
          <a:ext cx="0" cy="0"/>
          <a:chOff x="0" y="0"/>
          <a:chExt cx="0" cy="0"/>
        </a:xfrm>
      </p:grpSpPr>
      <p:sp>
        <p:nvSpPr>
          <p:cNvPr id="638" name="Google Shape;638;p31"/>
          <p:cNvSpPr txBox="1"/>
          <p:nvPr>
            <p:ph type="title"/>
          </p:nvPr>
        </p:nvSpPr>
        <p:spPr>
          <a:xfrm>
            <a:off x="892968" y="4723804"/>
            <a:ext cx="7358064" cy="1000126"/>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None/>
            </a:pPr>
            <a:r>
              <a:t/>
            </a:r>
            <a:endParaRPr/>
          </a:p>
        </p:txBody>
      </p:sp>
      <p:sp>
        <p:nvSpPr>
          <p:cNvPr id="639" name="Google Shape;639;p31"/>
          <p:cNvSpPr txBox="1"/>
          <p:nvPr>
            <p:ph idx="1" type="body"/>
          </p:nvPr>
        </p:nvSpPr>
        <p:spPr>
          <a:xfrm>
            <a:off x="892968" y="5759648"/>
            <a:ext cx="7358064" cy="794743"/>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SzPts val="2200"/>
              <a:buFont typeface="Helvetica Neue Light"/>
              <a:buNone/>
            </a:pPr>
            <a:r>
              <a:t/>
            </a:r>
            <a:endParaRPr/>
          </a:p>
        </p:txBody>
      </p:sp>
      <p:sp>
        <p:nvSpPr>
          <p:cNvPr id="640" name="Google Shape;640;p31"/>
          <p:cNvSpPr txBox="1"/>
          <p:nvPr/>
        </p:nvSpPr>
        <p:spPr>
          <a:xfrm>
            <a:off x="370454" y="1634974"/>
            <a:ext cx="6239352" cy="1180129"/>
          </a:xfrm>
          <a:prstGeom prst="rect">
            <a:avLst/>
          </a:prstGeom>
          <a:noFill/>
          <a:ln>
            <a:noFill/>
          </a:ln>
        </p:spPr>
        <p:txBody>
          <a:bodyPr anchorCtr="0" anchor="ctr" bIns="35700" lIns="35700" spcFirstLastPara="1" rIns="35700" wrap="square" tIns="35700">
            <a:spAutoFit/>
          </a:bodyPr>
          <a:lstStyle/>
          <a:p>
            <a:pPr indent="-342900" lvl="0" marL="342900" marR="0" rtl="0" algn="l">
              <a:lnSpc>
                <a:spcPct val="100000"/>
              </a:lnSpc>
              <a:spcBef>
                <a:spcPts val="0"/>
              </a:spcBef>
              <a:spcAft>
                <a:spcPts val="0"/>
              </a:spcAft>
              <a:buClr>
                <a:srgbClr val="000000"/>
              </a:buClr>
              <a:buSzPts val="2400"/>
              <a:buFont typeface="Helvetica Neue Light"/>
              <a:buChar char="-"/>
            </a:pPr>
            <a:r>
              <a:rPr b="0" i="0" lang="pt-PT" sz="2400" u="none" cap="none" strike="noStrike">
                <a:solidFill>
                  <a:srgbClr val="000000"/>
                </a:solidFill>
                <a:latin typeface="Helvetica Neue Light"/>
                <a:ea typeface="Helvetica Neue Light"/>
                <a:cs typeface="Helvetica Neue Light"/>
                <a:sym typeface="Helvetica Neue Light"/>
              </a:rPr>
              <a:t>Proximas Aulas</a:t>
            </a:r>
            <a:endParaRPr/>
          </a:p>
          <a:p>
            <a:pPr indent="-342900" lvl="0" marL="342900" marR="0" rtl="0" algn="l">
              <a:lnSpc>
                <a:spcPct val="100000"/>
              </a:lnSpc>
              <a:spcBef>
                <a:spcPts val="0"/>
              </a:spcBef>
              <a:spcAft>
                <a:spcPts val="0"/>
              </a:spcAft>
              <a:buClr>
                <a:srgbClr val="000000"/>
              </a:buClr>
              <a:buSzPts val="2400"/>
              <a:buFont typeface="Helvetica Neue Light"/>
              <a:buChar char="-"/>
            </a:pPr>
            <a:r>
              <a:rPr lang="pt-PT" sz="2400">
                <a:solidFill>
                  <a:srgbClr val="000000"/>
                </a:solidFill>
                <a:latin typeface="Helvetica Neue Light"/>
                <a:ea typeface="Helvetica Neue Light"/>
                <a:cs typeface="Helvetica Neue Light"/>
                <a:sym typeface="Helvetica Neue Light"/>
              </a:rPr>
              <a:t>Instalar Databricks</a:t>
            </a:r>
            <a:endParaRPr sz="2400">
              <a:solidFill>
                <a:srgbClr val="000000"/>
              </a:solidFill>
              <a:latin typeface="Helvetica Neue Light"/>
              <a:ea typeface="Helvetica Neue Light"/>
              <a:cs typeface="Helvetica Neue Light"/>
              <a:sym typeface="Helvetica Neue Light"/>
            </a:endParaRPr>
          </a:p>
          <a:p>
            <a:pPr indent="-342900" lvl="0" marL="342900" marR="0" rtl="0" algn="l">
              <a:lnSpc>
                <a:spcPct val="100000"/>
              </a:lnSpc>
              <a:spcBef>
                <a:spcPts val="0"/>
              </a:spcBef>
              <a:spcAft>
                <a:spcPts val="0"/>
              </a:spcAft>
              <a:buClr>
                <a:srgbClr val="000000"/>
              </a:buClr>
              <a:buSzPts val="2400"/>
              <a:buFont typeface="Helvetica Neue Light"/>
              <a:buChar char="-"/>
            </a:pPr>
            <a:r>
              <a:rPr b="0" i="0" lang="pt-PT" sz="2400" u="none" cap="none" strike="noStrike">
                <a:solidFill>
                  <a:srgbClr val="000000"/>
                </a:solidFill>
                <a:latin typeface="Helvetica Neue Light"/>
                <a:ea typeface="Helvetica Neue Light"/>
                <a:cs typeface="Helvetica Neue Light"/>
                <a:sym typeface="Helvetica Neue Light"/>
              </a:rPr>
              <a:t>Pesquisa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3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46" name="Google Shape;646;p32"/>
          <p:cNvCxnSpPr/>
          <p:nvPr/>
        </p:nvCxnSpPr>
        <p:spPr>
          <a:xfrm flipH="1" rot="10800000">
            <a:off x="730166" y="599325"/>
            <a:ext cx="8191208" cy="1"/>
          </a:xfrm>
          <a:prstGeom prst="straightConnector1">
            <a:avLst/>
          </a:prstGeom>
          <a:noFill/>
          <a:ln>
            <a:noFill/>
          </a:ln>
        </p:spPr>
      </p:cxnSp>
      <p:sp>
        <p:nvSpPr>
          <p:cNvPr id="647" name="Google Shape;647;p3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48" name="Google Shape;648;p32"/>
          <p:cNvCxnSpPr/>
          <p:nvPr/>
        </p:nvCxnSpPr>
        <p:spPr>
          <a:xfrm flipH="1" rot="10800000">
            <a:off x="231284" y="6422275"/>
            <a:ext cx="8690090" cy="1"/>
          </a:xfrm>
          <a:prstGeom prst="straightConnector1">
            <a:avLst/>
          </a:prstGeom>
          <a:noFill/>
          <a:ln>
            <a:noFill/>
          </a:ln>
        </p:spPr>
      </p:cxnSp>
      <p:grpSp>
        <p:nvGrpSpPr>
          <p:cNvPr id="649" name="Google Shape;649;p32"/>
          <p:cNvGrpSpPr/>
          <p:nvPr/>
        </p:nvGrpSpPr>
        <p:grpSpPr>
          <a:xfrm>
            <a:off x="197782" y="6523821"/>
            <a:ext cx="8775818" cy="241411"/>
            <a:chOff x="197782" y="6523821"/>
            <a:chExt cx="8775818" cy="241411"/>
          </a:xfrm>
        </p:grpSpPr>
        <p:sp>
          <p:nvSpPr>
            <p:cNvPr id="650" name="Google Shape;650;p32"/>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latin typeface="Helvetica Neue"/>
                  <a:ea typeface="Helvetica Neue"/>
                  <a:cs typeface="Helvetica Neue"/>
                  <a:sym typeface="Helvetica Neue"/>
                </a:rPr>
                <a:t>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651" name="Google Shape;651;p32"/>
            <p:cNvSpPr/>
            <p:nvPr/>
          </p:nvSpPr>
          <p:spPr>
            <a:xfrm>
              <a:off x="7632900" y="6526250"/>
              <a:ext cx="1340700" cy="236700"/>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
        <p:nvSpPr>
          <p:cNvPr id="652" name="Google Shape;652;p32"/>
          <p:cNvSpPr txBox="1"/>
          <p:nvPr>
            <p:ph type="title"/>
          </p:nvPr>
        </p:nvSpPr>
        <p:spPr>
          <a:xfrm>
            <a:off x="398628" y="2947800"/>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8000"/>
              <a:buFont typeface="Helvetica Neue Light"/>
              <a:buNone/>
            </a:pPr>
            <a:r>
              <a:rPr lang="pt-PT" sz="8000"/>
              <a:t>Aula 02</a:t>
            </a:r>
            <a:endParaRPr sz="8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3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58" name="Google Shape;658;p33"/>
          <p:cNvCxnSpPr/>
          <p:nvPr/>
        </p:nvCxnSpPr>
        <p:spPr>
          <a:xfrm flipH="1" rot="10800000">
            <a:off x="730166" y="599325"/>
            <a:ext cx="8191208" cy="1"/>
          </a:xfrm>
          <a:prstGeom prst="straightConnector1">
            <a:avLst/>
          </a:prstGeom>
          <a:noFill/>
          <a:ln>
            <a:noFill/>
          </a:ln>
        </p:spPr>
      </p:cxnSp>
      <p:sp>
        <p:nvSpPr>
          <p:cNvPr id="659" name="Google Shape;659;p3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660" name="Google Shape;660;p33"/>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Big Data Timeline</a:t>
            </a:r>
            <a:endParaRPr/>
          </a:p>
        </p:txBody>
      </p:sp>
      <p:grpSp>
        <p:nvGrpSpPr>
          <p:cNvPr id="661" name="Google Shape;661;p33"/>
          <p:cNvGrpSpPr/>
          <p:nvPr/>
        </p:nvGrpSpPr>
        <p:grpSpPr>
          <a:xfrm>
            <a:off x="606849" y="2220292"/>
            <a:ext cx="1753876" cy="1829550"/>
            <a:chOff x="606849" y="1203350"/>
            <a:chExt cx="1753876" cy="1829550"/>
          </a:xfrm>
        </p:grpSpPr>
        <p:sp>
          <p:nvSpPr>
            <p:cNvPr id="662" name="Google Shape;662;p33"/>
            <p:cNvSpPr/>
            <p:nvPr/>
          </p:nvSpPr>
          <p:spPr>
            <a:xfrm>
              <a:off x="1912750" y="1382375"/>
              <a:ext cx="230100" cy="1119800"/>
            </a:xfrm>
            <a:custGeom>
              <a:rect b="b" l="l" r="r" t="t"/>
              <a:pathLst>
                <a:path extrusionOk="0" h="44792" w="9204">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63" name="Google Shape;663;p33"/>
            <p:cNvSpPr/>
            <p:nvPr/>
          </p:nvSpPr>
          <p:spPr>
            <a:xfrm>
              <a:off x="1192125" y="2443825"/>
              <a:ext cx="1134375" cy="589075"/>
            </a:xfrm>
            <a:custGeom>
              <a:rect b="b" l="l" r="r" t="t"/>
              <a:pathLst>
                <a:path extrusionOk="0" h="23563" w="45375">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2003 - 2004</a:t>
              </a:r>
              <a:endParaRPr sz="1700">
                <a:solidFill>
                  <a:srgbClr val="FFFFFF"/>
                </a:solidFill>
                <a:latin typeface="Fira Sans Extra Condensed"/>
                <a:ea typeface="Fira Sans Extra Condensed"/>
                <a:cs typeface="Fira Sans Extra Condensed"/>
                <a:sym typeface="Fira Sans Extra Condensed"/>
              </a:endParaRPr>
            </a:p>
          </p:txBody>
        </p:sp>
        <p:sp>
          <p:nvSpPr>
            <p:cNvPr id="664" name="Google Shape;664;p33"/>
            <p:cNvSpPr/>
            <p:nvPr/>
          </p:nvSpPr>
          <p:spPr>
            <a:xfrm>
              <a:off x="2140450" y="1450250"/>
              <a:ext cx="150050" cy="150050"/>
            </a:xfrm>
            <a:custGeom>
              <a:rect b="b" l="l" r="r" t="t"/>
              <a:pathLst>
                <a:path extrusionOk="0" h="6002" w="6002">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65" name="Google Shape;665;p33"/>
            <p:cNvSpPr/>
            <p:nvPr/>
          </p:nvSpPr>
          <p:spPr>
            <a:xfrm>
              <a:off x="2070200" y="1382375"/>
              <a:ext cx="290525" cy="286075"/>
            </a:xfrm>
            <a:custGeom>
              <a:rect b="b" l="l" r="r" t="t"/>
              <a:pathLst>
                <a:path extrusionOk="0" h="11443" w="11621">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66" name="Google Shape;666;p33"/>
            <p:cNvSpPr txBox="1"/>
            <p:nvPr/>
          </p:nvSpPr>
          <p:spPr>
            <a:xfrm>
              <a:off x="6068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Conceitos fundamentais do artigo do Google</a:t>
              </a:r>
              <a:endParaRPr sz="1200">
                <a:solidFill>
                  <a:srgbClr val="434343"/>
                </a:solidFill>
                <a:latin typeface="Roboto"/>
                <a:ea typeface="Roboto"/>
                <a:cs typeface="Roboto"/>
                <a:sym typeface="Roboto"/>
              </a:endParaRPr>
            </a:p>
          </p:txBody>
        </p:sp>
        <p:sp>
          <p:nvSpPr>
            <p:cNvPr id="667" name="Google Shape;667;p33"/>
            <p:cNvSpPr txBox="1"/>
            <p:nvPr/>
          </p:nvSpPr>
          <p:spPr>
            <a:xfrm>
              <a:off x="606849"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Início</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668" name="Google Shape;668;p33"/>
          <p:cNvGrpSpPr/>
          <p:nvPr/>
        </p:nvGrpSpPr>
        <p:grpSpPr>
          <a:xfrm>
            <a:off x="2980649" y="2185555"/>
            <a:ext cx="1785151" cy="1864287"/>
            <a:chOff x="2980649" y="1168613"/>
            <a:chExt cx="1785151" cy="1864287"/>
          </a:xfrm>
        </p:grpSpPr>
        <p:sp>
          <p:nvSpPr>
            <p:cNvPr id="669" name="Google Shape;669;p33"/>
            <p:cNvSpPr/>
            <p:nvPr/>
          </p:nvSpPr>
          <p:spPr>
            <a:xfrm>
              <a:off x="4286550" y="1382375"/>
              <a:ext cx="230100" cy="1119800"/>
            </a:xfrm>
            <a:custGeom>
              <a:rect b="b" l="l" r="r" t="t"/>
              <a:pathLst>
                <a:path extrusionOk="0" h="44792" w="9204">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70" name="Google Shape;670;p33"/>
            <p:cNvSpPr/>
            <p:nvPr/>
          </p:nvSpPr>
          <p:spPr>
            <a:xfrm>
              <a:off x="3460550" y="2443825"/>
              <a:ext cx="1240050" cy="589075"/>
            </a:xfrm>
            <a:custGeom>
              <a:rect b="b" l="l" r="r" t="t"/>
              <a:pathLst>
                <a:path extrusionOk="0" h="23563" w="49602">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2008</a:t>
              </a:r>
              <a:endParaRPr sz="1700">
                <a:solidFill>
                  <a:srgbClr val="FFFFFF"/>
                </a:solidFill>
                <a:latin typeface="Fira Sans Extra Condensed"/>
                <a:ea typeface="Fira Sans Extra Condensed"/>
                <a:cs typeface="Fira Sans Extra Condensed"/>
                <a:sym typeface="Fira Sans Extra Condensed"/>
              </a:endParaRPr>
            </a:p>
          </p:txBody>
        </p:sp>
        <p:sp>
          <p:nvSpPr>
            <p:cNvPr id="671" name="Google Shape;671;p33"/>
            <p:cNvSpPr/>
            <p:nvPr/>
          </p:nvSpPr>
          <p:spPr>
            <a:xfrm>
              <a:off x="4460675" y="1496375"/>
              <a:ext cx="89325" cy="171175"/>
            </a:xfrm>
            <a:custGeom>
              <a:rect b="b" l="l" r="r" t="t"/>
              <a:pathLst>
                <a:path extrusionOk="0" h="6847" w="3573">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72" name="Google Shape;672;p33"/>
            <p:cNvSpPr/>
            <p:nvPr/>
          </p:nvSpPr>
          <p:spPr>
            <a:xfrm>
              <a:off x="4564850" y="1436850"/>
              <a:ext cx="92900" cy="230700"/>
            </a:xfrm>
            <a:custGeom>
              <a:rect b="b" l="l" r="r" t="t"/>
              <a:pathLst>
                <a:path extrusionOk="0" h="9228" w="3716">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73" name="Google Shape;673;p33"/>
            <p:cNvSpPr/>
            <p:nvPr/>
          </p:nvSpPr>
          <p:spPr>
            <a:xfrm>
              <a:off x="4672600" y="1380900"/>
              <a:ext cx="93200" cy="286650"/>
            </a:xfrm>
            <a:custGeom>
              <a:rect b="b" l="l" r="r" t="t"/>
              <a:pathLst>
                <a:path extrusionOk="0" h="11466" w="3728">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74" name="Google Shape;674;p33"/>
            <p:cNvSpPr txBox="1"/>
            <p:nvPr/>
          </p:nvSpPr>
          <p:spPr>
            <a:xfrm>
              <a:off x="29806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Hadoop 1.0 com HDFS e MapReduce</a:t>
              </a:r>
              <a:endParaRPr/>
            </a:p>
          </p:txBody>
        </p:sp>
        <p:sp>
          <p:nvSpPr>
            <p:cNvPr id="675" name="Google Shape;675;p33"/>
            <p:cNvSpPr txBox="1"/>
            <p:nvPr/>
          </p:nvSpPr>
          <p:spPr>
            <a:xfrm>
              <a:off x="2988074" y="1168613"/>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Yahoo 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676" name="Google Shape;676;p33"/>
          <p:cNvGrpSpPr/>
          <p:nvPr/>
        </p:nvGrpSpPr>
        <p:grpSpPr>
          <a:xfrm>
            <a:off x="5354475" y="2220292"/>
            <a:ext cx="1783050" cy="1829550"/>
            <a:chOff x="5354475" y="1203350"/>
            <a:chExt cx="1783050" cy="1829550"/>
          </a:xfrm>
        </p:grpSpPr>
        <p:sp>
          <p:nvSpPr>
            <p:cNvPr id="677" name="Google Shape;677;p33"/>
            <p:cNvSpPr/>
            <p:nvPr/>
          </p:nvSpPr>
          <p:spPr>
            <a:xfrm>
              <a:off x="6657075" y="1382375"/>
              <a:ext cx="230425" cy="1119800"/>
            </a:xfrm>
            <a:custGeom>
              <a:rect b="b" l="l" r="r" t="t"/>
              <a:pathLst>
                <a:path extrusionOk="0" h="44792" w="9217">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78" name="Google Shape;678;p33"/>
            <p:cNvSpPr/>
            <p:nvPr/>
          </p:nvSpPr>
          <p:spPr>
            <a:xfrm>
              <a:off x="5831075" y="2443825"/>
              <a:ext cx="1240375" cy="589075"/>
            </a:xfrm>
            <a:custGeom>
              <a:rect b="b" l="l" r="r" t="t"/>
              <a:pathLst>
                <a:path extrusionOk="0" h="23563" w="49615">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2011-2013</a:t>
              </a:r>
              <a:endParaRPr sz="1700">
                <a:solidFill>
                  <a:srgbClr val="FFFFFF"/>
                </a:solidFill>
                <a:latin typeface="Fira Sans Extra Condensed"/>
                <a:ea typeface="Fira Sans Extra Condensed"/>
                <a:cs typeface="Fira Sans Extra Condensed"/>
                <a:sym typeface="Fira Sans Extra Condensed"/>
              </a:endParaRPr>
            </a:p>
          </p:txBody>
        </p:sp>
        <p:sp>
          <p:nvSpPr>
            <p:cNvPr id="679" name="Google Shape;679;p33"/>
            <p:cNvSpPr/>
            <p:nvPr/>
          </p:nvSpPr>
          <p:spPr>
            <a:xfrm>
              <a:off x="6915750" y="1412900"/>
              <a:ext cx="145875" cy="82925"/>
            </a:xfrm>
            <a:custGeom>
              <a:rect b="b" l="l" r="r" t="t"/>
              <a:pathLst>
                <a:path extrusionOk="0" h="3317" w="5835">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80" name="Google Shape;680;p33"/>
            <p:cNvSpPr/>
            <p:nvPr/>
          </p:nvSpPr>
          <p:spPr>
            <a:xfrm>
              <a:off x="6877350" y="1382225"/>
              <a:ext cx="260175" cy="250200"/>
            </a:xfrm>
            <a:custGeom>
              <a:rect b="b" l="l" r="r" t="t"/>
              <a:pathLst>
                <a:path extrusionOk="0" h="10008" w="10407">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81" name="Google Shape;681;p33"/>
            <p:cNvSpPr txBox="1"/>
            <p:nvPr/>
          </p:nvSpPr>
          <p:spPr>
            <a:xfrm>
              <a:off x="5354475" y="1349448"/>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Lançamento o YARN, expandindo seu ecossistema</a:t>
              </a:r>
              <a:endParaRPr sz="1200">
                <a:solidFill>
                  <a:srgbClr val="434343"/>
                </a:solidFill>
                <a:latin typeface="Roboto"/>
                <a:ea typeface="Roboto"/>
                <a:cs typeface="Roboto"/>
                <a:sym typeface="Roboto"/>
              </a:endParaRPr>
            </a:p>
          </p:txBody>
        </p:sp>
        <p:sp>
          <p:nvSpPr>
            <p:cNvPr id="682" name="Google Shape;682;p33"/>
            <p:cNvSpPr txBox="1"/>
            <p:nvPr/>
          </p:nvSpPr>
          <p:spPr>
            <a:xfrm>
              <a:off x="5354475"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Hadoop 2.0</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683" name="Google Shape;683;p33"/>
          <p:cNvGrpSpPr/>
          <p:nvPr/>
        </p:nvGrpSpPr>
        <p:grpSpPr>
          <a:xfrm>
            <a:off x="1634188" y="3460767"/>
            <a:ext cx="1881162" cy="1781012"/>
            <a:chOff x="1634188" y="2443825"/>
            <a:chExt cx="1881162" cy="1781012"/>
          </a:xfrm>
        </p:grpSpPr>
        <p:sp>
          <p:nvSpPr>
            <p:cNvPr id="684" name="Google Shape;684;p33"/>
            <p:cNvSpPr/>
            <p:nvPr/>
          </p:nvSpPr>
          <p:spPr>
            <a:xfrm>
              <a:off x="3035500" y="2993300"/>
              <a:ext cx="230100" cy="1120100"/>
            </a:xfrm>
            <a:custGeom>
              <a:rect b="b" l="l" r="r" t="t"/>
              <a:pathLst>
                <a:path extrusionOk="0" h="44804" w="9204">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85" name="Google Shape;685;p33"/>
            <p:cNvSpPr/>
            <p:nvPr/>
          </p:nvSpPr>
          <p:spPr>
            <a:xfrm>
              <a:off x="2275275" y="2443825"/>
              <a:ext cx="1240075" cy="589075"/>
            </a:xfrm>
            <a:custGeom>
              <a:rect b="b" l="l" r="r" t="t"/>
              <a:pathLst>
                <a:path extrusionOk="0" h="23563" w="49603">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2005-2006</a:t>
              </a:r>
              <a:endParaRPr sz="1700">
                <a:solidFill>
                  <a:srgbClr val="FFFFFF"/>
                </a:solidFill>
                <a:latin typeface="Fira Sans Extra Condensed"/>
                <a:ea typeface="Fira Sans Extra Condensed"/>
                <a:cs typeface="Fira Sans Extra Condensed"/>
                <a:sym typeface="Fira Sans Extra Condensed"/>
              </a:endParaRPr>
            </a:p>
          </p:txBody>
        </p:sp>
        <p:sp>
          <p:nvSpPr>
            <p:cNvPr id="686" name="Google Shape;686;p33"/>
            <p:cNvSpPr txBox="1"/>
            <p:nvPr/>
          </p:nvSpPr>
          <p:spPr>
            <a:xfrm>
              <a:off x="16341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Inicial</a:t>
              </a:r>
              <a:endParaRPr sz="1200">
                <a:solidFill>
                  <a:srgbClr val="434343"/>
                </a:solidFill>
                <a:latin typeface="Roboto"/>
                <a:ea typeface="Roboto"/>
                <a:cs typeface="Roboto"/>
                <a:sym typeface="Roboto"/>
              </a:endParaRPr>
            </a:p>
          </p:txBody>
        </p:sp>
        <p:sp>
          <p:nvSpPr>
            <p:cNvPr id="687" name="Google Shape;687;p33"/>
            <p:cNvSpPr txBox="1"/>
            <p:nvPr/>
          </p:nvSpPr>
          <p:spPr>
            <a:xfrm>
              <a:off x="1634188" y="3343088"/>
              <a:ext cx="14013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Apache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688" name="Google Shape;688;p33"/>
          <p:cNvGrpSpPr/>
          <p:nvPr/>
        </p:nvGrpSpPr>
        <p:grpSpPr>
          <a:xfrm>
            <a:off x="3835470" y="3460767"/>
            <a:ext cx="2094755" cy="1781012"/>
            <a:chOff x="3835470" y="2443825"/>
            <a:chExt cx="2094755" cy="1781012"/>
          </a:xfrm>
        </p:grpSpPr>
        <p:sp>
          <p:nvSpPr>
            <p:cNvPr id="689" name="Google Shape;689;p33"/>
            <p:cNvSpPr/>
            <p:nvPr/>
          </p:nvSpPr>
          <p:spPr>
            <a:xfrm>
              <a:off x="5409300" y="2993300"/>
              <a:ext cx="230125" cy="1120100"/>
            </a:xfrm>
            <a:custGeom>
              <a:rect b="b" l="l" r="r" t="t"/>
              <a:pathLst>
                <a:path extrusionOk="0" h="44804" w="9205">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90" name="Google Shape;690;p33"/>
            <p:cNvSpPr/>
            <p:nvPr/>
          </p:nvSpPr>
          <p:spPr>
            <a:xfrm>
              <a:off x="4645825" y="2443825"/>
              <a:ext cx="1240350" cy="589075"/>
            </a:xfrm>
            <a:custGeom>
              <a:rect b="b" l="l" r="r" t="t"/>
              <a:pathLst>
                <a:path extrusionOk="0" h="23563" w="49614">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2009</a:t>
              </a:r>
              <a:endParaRPr sz="1700">
                <a:solidFill>
                  <a:srgbClr val="FFFFFF"/>
                </a:solidFill>
                <a:latin typeface="Fira Sans Extra Condensed"/>
                <a:ea typeface="Fira Sans Extra Condensed"/>
                <a:cs typeface="Fira Sans Extra Condensed"/>
                <a:sym typeface="Fira Sans Extra Condensed"/>
              </a:endParaRPr>
            </a:p>
          </p:txBody>
        </p:sp>
        <p:sp>
          <p:nvSpPr>
            <p:cNvPr id="691" name="Google Shape;691;p33"/>
            <p:cNvSpPr/>
            <p:nvPr/>
          </p:nvSpPr>
          <p:spPr>
            <a:xfrm>
              <a:off x="5668275" y="3945200"/>
              <a:ext cx="22050" cy="22050"/>
            </a:xfrm>
            <a:custGeom>
              <a:rect b="b" l="l" r="r" t="t"/>
              <a:pathLst>
                <a:path extrusionOk="0" h="882" w="882">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92" name="Google Shape;692;p33"/>
            <p:cNvSpPr/>
            <p:nvPr/>
          </p:nvSpPr>
          <p:spPr>
            <a:xfrm>
              <a:off x="5712325" y="3945200"/>
              <a:ext cx="22350" cy="22050"/>
            </a:xfrm>
            <a:custGeom>
              <a:rect b="b" l="l" r="r" t="t"/>
              <a:pathLst>
                <a:path extrusionOk="0" h="882" w="894">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93" name="Google Shape;693;p33"/>
            <p:cNvSpPr/>
            <p:nvPr/>
          </p:nvSpPr>
          <p:spPr>
            <a:xfrm>
              <a:off x="5756675" y="3945200"/>
              <a:ext cx="22050" cy="22050"/>
            </a:xfrm>
            <a:custGeom>
              <a:rect b="b" l="l" r="r" t="t"/>
              <a:pathLst>
                <a:path extrusionOk="0" h="882" w="882">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94" name="Google Shape;694;p33"/>
            <p:cNvSpPr/>
            <p:nvPr/>
          </p:nvSpPr>
          <p:spPr>
            <a:xfrm>
              <a:off x="5800725" y="3945200"/>
              <a:ext cx="22050" cy="22050"/>
            </a:xfrm>
            <a:custGeom>
              <a:rect b="b" l="l" r="r" t="t"/>
              <a:pathLst>
                <a:path extrusionOk="0" h="882" w="882">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95" name="Google Shape;695;p33"/>
            <p:cNvSpPr/>
            <p:nvPr/>
          </p:nvSpPr>
          <p:spPr>
            <a:xfrm>
              <a:off x="5614100" y="3803225"/>
              <a:ext cx="316125" cy="324450"/>
            </a:xfrm>
            <a:custGeom>
              <a:rect b="b" l="l" r="r" t="t"/>
              <a:pathLst>
                <a:path extrusionOk="0" h="12978" w="12645">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696" name="Google Shape;696;p33"/>
            <p:cNvSpPr txBox="1"/>
            <p:nvPr/>
          </p:nvSpPr>
          <p:spPr>
            <a:xfrm>
              <a:off x="40079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do Spark na UC Berkeley</a:t>
              </a:r>
              <a:endParaRPr sz="1200">
                <a:solidFill>
                  <a:srgbClr val="434343"/>
                </a:solidFill>
                <a:latin typeface="Roboto"/>
                <a:ea typeface="Roboto"/>
                <a:cs typeface="Roboto"/>
                <a:sym typeface="Roboto"/>
              </a:endParaRPr>
            </a:p>
          </p:txBody>
        </p:sp>
        <p:sp>
          <p:nvSpPr>
            <p:cNvPr id="697" name="Google Shape;697;p33"/>
            <p:cNvSpPr txBox="1"/>
            <p:nvPr/>
          </p:nvSpPr>
          <p:spPr>
            <a:xfrm>
              <a:off x="3835470" y="3362280"/>
              <a:ext cx="16953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Nascimento do Spark</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698" name="Google Shape;698;p33"/>
          <p:cNvGrpSpPr/>
          <p:nvPr/>
        </p:nvGrpSpPr>
        <p:grpSpPr>
          <a:xfrm>
            <a:off x="6172763" y="3460767"/>
            <a:ext cx="2083937" cy="1781012"/>
            <a:chOff x="6172763" y="2443825"/>
            <a:chExt cx="2083937" cy="1781012"/>
          </a:xfrm>
        </p:grpSpPr>
        <p:sp>
          <p:nvSpPr>
            <p:cNvPr id="699" name="Google Shape;699;p33"/>
            <p:cNvSpPr/>
            <p:nvPr/>
          </p:nvSpPr>
          <p:spPr>
            <a:xfrm>
              <a:off x="7779850" y="2993300"/>
              <a:ext cx="230100" cy="1120100"/>
            </a:xfrm>
            <a:custGeom>
              <a:rect b="b" l="l" r="r" t="t"/>
              <a:pathLst>
                <a:path extrusionOk="0" h="44804" w="9204">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700" name="Google Shape;700;p33"/>
            <p:cNvSpPr/>
            <p:nvPr/>
          </p:nvSpPr>
          <p:spPr>
            <a:xfrm>
              <a:off x="7016350" y="2443825"/>
              <a:ext cx="1240350" cy="589075"/>
            </a:xfrm>
            <a:custGeom>
              <a:rect b="b" l="l" r="r" t="t"/>
              <a:pathLst>
                <a:path extrusionOk="0" h="23563" w="49614">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  2015 - Hoje</a:t>
              </a:r>
              <a:endParaRPr sz="1700">
                <a:solidFill>
                  <a:srgbClr val="FFFFFF"/>
                </a:solidFill>
                <a:latin typeface="Fira Sans Extra Condensed"/>
                <a:ea typeface="Fira Sans Extra Condensed"/>
                <a:cs typeface="Fira Sans Extra Condensed"/>
                <a:sym typeface="Fira Sans Extra Condensed"/>
              </a:endParaRPr>
            </a:p>
          </p:txBody>
        </p:sp>
        <p:sp>
          <p:nvSpPr>
            <p:cNvPr id="701" name="Google Shape;701;p33"/>
            <p:cNvSpPr/>
            <p:nvPr/>
          </p:nvSpPr>
          <p:spPr>
            <a:xfrm>
              <a:off x="7950700" y="3840425"/>
              <a:ext cx="282800" cy="278925"/>
            </a:xfrm>
            <a:custGeom>
              <a:rect b="b" l="l" r="r" t="t"/>
              <a:pathLst>
                <a:path extrusionOk="0" h="11157" w="11312">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702" name="Google Shape;702;p33"/>
            <p:cNvSpPr/>
            <p:nvPr/>
          </p:nvSpPr>
          <p:spPr>
            <a:xfrm>
              <a:off x="8025100" y="3866325"/>
              <a:ext cx="178625" cy="115500"/>
            </a:xfrm>
            <a:custGeom>
              <a:rect b="b" l="l" r="r" t="t"/>
              <a:pathLst>
                <a:path extrusionOk="0" h="4620" w="7145">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703" name="Google Shape;703;p33"/>
            <p:cNvSpPr txBox="1"/>
            <p:nvPr/>
          </p:nvSpPr>
          <p:spPr>
            <a:xfrm>
              <a:off x="637853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Recursos importantes : DataFrame API, Structured Streaming, e Adaptive Query Execution</a:t>
              </a:r>
              <a:endParaRPr sz="1200">
                <a:solidFill>
                  <a:srgbClr val="434343"/>
                </a:solidFill>
                <a:latin typeface="Roboto"/>
                <a:ea typeface="Roboto"/>
                <a:cs typeface="Roboto"/>
                <a:sym typeface="Roboto"/>
              </a:endParaRPr>
            </a:p>
          </p:txBody>
        </p:sp>
        <p:sp>
          <p:nvSpPr>
            <p:cNvPr id="704" name="Google Shape;704;p33"/>
            <p:cNvSpPr txBox="1"/>
            <p:nvPr/>
          </p:nvSpPr>
          <p:spPr>
            <a:xfrm>
              <a:off x="6172763" y="3221862"/>
              <a:ext cx="16070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Spark: Melhorias</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descr="Programmer male outline" id="705" name="Google Shape;705;p33"/>
          <p:cNvPicPr preferRelativeResize="0"/>
          <p:nvPr/>
        </p:nvPicPr>
        <p:blipFill rotWithShape="1">
          <a:blip r:embed="rId4">
            <a:alphaModFix/>
          </a:blip>
          <a:srcRect b="0" l="0" r="0" t="0"/>
          <a:stretch/>
        </p:blipFill>
        <p:spPr>
          <a:xfrm>
            <a:off x="3025086" y="4828323"/>
            <a:ext cx="615938" cy="615938"/>
          </a:xfrm>
          <a:prstGeom prst="rect">
            <a:avLst/>
          </a:prstGeom>
          <a:noFill/>
          <a:ln>
            <a:noFill/>
          </a:ln>
        </p:spPr>
      </p:pic>
      <p:sp>
        <p:nvSpPr>
          <p:cNvPr id="706" name="Google Shape;706;p33"/>
          <p:cNvSpPr/>
          <p:nvPr/>
        </p:nvSpPr>
        <p:spPr>
          <a:xfrm>
            <a:off x="4007989" y="2020404"/>
            <a:ext cx="4691874" cy="4058178"/>
          </a:xfrm>
          <a:prstGeom prst="roundRect">
            <a:avLst>
              <a:gd fmla="val 16667" name="adj"/>
            </a:avLst>
          </a:prstGeom>
          <a:noFill/>
          <a:ln cap="flat" cmpd="sng" w="19050">
            <a:solidFill>
              <a:srgbClr val="FF0000"/>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grpSp>
        <p:nvGrpSpPr>
          <p:cNvPr id="707" name="Google Shape;707;p33"/>
          <p:cNvGrpSpPr/>
          <p:nvPr/>
        </p:nvGrpSpPr>
        <p:grpSpPr>
          <a:xfrm>
            <a:off x="197782" y="6523821"/>
            <a:ext cx="8775818" cy="241500"/>
            <a:chOff x="197782" y="6523821"/>
            <a:chExt cx="8775818" cy="241500"/>
          </a:xfrm>
        </p:grpSpPr>
        <p:sp>
          <p:nvSpPr>
            <p:cNvPr id="708" name="Google Shape;708;p33"/>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09" name="Google Shape;709;p33"/>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3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15" name="Google Shape;715;p34"/>
          <p:cNvCxnSpPr/>
          <p:nvPr/>
        </p:nvCxnSpPr>
        <p:spPr>
          <a:xfrm flipH="1" rot="10800000">
            <a:off x="730166" y="599325"/>
            <a:ext cx="8191208" cy="1"/>
          </a:xfrm>
          <a:prstGeom prst="straightConnector1">
            <a:avLst/>
          </a:prstGeom>
          <a:noFill/>
          <a:ln>
            <a:noFill/>
          </a:ln>
        </p:spPr>
      </p:cxnSp>
      <p:sp>
        <p:nvSpPr>
          <p:cNvPr id="716" name="Google Shape;716;p3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717" name="Google Shape;717;p34"/>
          <p:cNvCxnSpPr/>
          <p:nvPr/>
        </p:nvCxnSpPr>
        <p:spPr>
          <a:xfrm flipH="1" rot="10800000">
            <a:off x="231284" y="6422275"/>
            <a:ext cx="8690090" cy="1"/>
          </a:xfrm>
          <a:prstGeom prst="straightConnector1">
            <a:avLst/>
          </a:prstGeom>
          <a:noFill/>
          <a:ln>
            <a:noFill/>
          </a:ln>
        </p:spPr>
      </p:cxnSp>
      <p:sp>
        <p:nvSpPr>
          <p:cNvPr id="718" name="Google Shape;718;p34"/>
          <p:cNvSpPr txBox="1"/>
          <p:nvPr>
            <p:ph type="title"/>
          </p:nvPr>
        </p:nvSpPr>
        <p:spPr>
          <a:xfrm>
            <a:off x="1234166" y="1055618"/>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Início</a:t>
            </a:r>
            <a:endParaRPr/>
          </a:p>
        </p:txBody>
      </p:sp>
      <p:sp>
        <p:nvSpPr>
          <p:cNvPr id="719" name="Google Shape;719;p34"/>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Apache Spark in 10 Minutes</a:t>
            </a:r>
            <a:endParaRPr sz="1200">
              <a:latin typeface="Helvetica Neue Light"/>
              <a:ea typeface="Helvetica Neue Light"/>
              <a:cs typeface="Helvetica Neue Light"/>
              <a:sym typeface="Helvetica Neue Light"/>
            </a:endParaRPr>
          </a:p>
        </p:txBody>
      </p:sp>
      <p:pic>
        <p:nvPicPr>
          <p:cNvPr descr="What's new in Apache Spark 2.2 - Knoldus Blogs" id="720" name="Google Shape;720;p34"/>
          <p:cNvPicPr preferRelativeResize="0"/>
          <p:nvPr/>
        </p:nvPicPr>
        <p:blipFill rotWithShape="1">
          <a:blip r:embed="rId5">
            <a:alphaModFix/>
          </a:blip>
          <a:srcRect b="0" l="0" r="0" t="0"/>
          <a:stretch/>
        </p:blipFill>
        <p:spPr>
          <a:xfrm>
            <a:off x="429578" y="615309"/>
            <a:ext cx="1989779" cy="1055448"/>
          </a:xfrm>
          <a:prstGeom prst="rect">
            <a:avLst/>
          </a:prstGeom>
          <a:noFill/>
          <a:ln>
            <a:noFill/>
          </a:ln>
        </p:spPr>
      </p:pic>
      <p:pic>
        <p:nvPicPr>
          <p:cNvPr descr="Matei Zaharia" id="721" name="Google Shape;721;p34"/>
          <p:cNvPicPr preferRelativeResize="0"/>
          <p:nvPr/>
        </p:nvPicPr>
        <p:blipFill rotWithShape="1">
          <a:blip r:embed="rId6">
            <a:alphaModFix/>
          </a:blip>
          <a:srcRect b="0" l="0" r="0" t="0"/>
          <a:stretch/>
        </p:blipFill>
        <p:spPr>
          <a:xfrm>
            <a:off x="429578" y="2691077"/>
            <a:ext cx="1609176" cy="1872214"/>
          </a:xfrm>
          <a:prstGeom prst="rect">
            <a:avLst/>
          </a:prstGeom>
          <a:noFill/>
          <a:ln>
            <a:noFill/>
          </a:ln>
        </p:spPr>
      </p:pic>
      <p:sp>
        <p:nvSpPr>
          <p:cNvPr id="722" name="Google Shape;722;p34"/>
          <p:cNvSpPr txBox="1"/>
          <p:nvPr/>
        </p:nvSpPr>
        <p:spPr>
          <a:xfrm>
            <a:off x="2856411" y="3702547"/>
            <a:ext cx="5945097" cy="2288125"/>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101600" lvl="0" marL="0" marR="0" rtl="0" algn="ctr">
              <a:lnSpc>
                <a:spcPct val="100000"/>
              </a:lnSpc>
              <a:spcBef>
                <a:spcPts val="0"/>
              </a:spcBef>
              <a:spcAft>
                <a:spcPts val="0"/>
              </a:spcAft>
              <a:buClr>
                <a:schemeClr val="dk1"/>
              </a:buClr>
              <a:buSzPts val="1600"/>
              <a:buFont typeface="Helvetica Neue Light"/>
              <a:buChar char="•"/>
            </a:pPr>
            <a:r>
              <a:rPr b="1" i="0" lang="pt-PT" sz="1600" u="none" cap="none" strike="noStrike">
                <a:solidFill>
                  <a:schemeClr val="dk1"/>
                </a:solidFill>
                <a:latin typeface="Helvetica Neue Light"/>
                <a:ea typeface="Helvetica Neue Light"/>
                <a:cs typeface="Helvetica Neue Light"/>
                <a:sym typeface="Helvetica Neue Light"/>
              </a:rPr>
              <a:t>Objetivos:</a:t>
            </a:r>
            <a:r>
              <a:rPr b="0" i="0" lang="pt-PT" sz="1600" u="none" cap="none" strike="noStrike">
                <a:solidFill>
                  <a:schemeClr val="dk1"/>
                </a:solidFill>
                <a:latin typeface="Helvetica Neue Light"/>
                <a:ea typeface="Helvetica Neue Light"/>
                <a:cs typeface="Helvetica Neue Light"/>
                <a:sym typeface="Helvetica Neue Light"/>
              </a:rPr>
              <a:t> O objetivo inicial era criar um sistema de processamento de dados </a:t>
            </a:r>
            <a:r>
              <a:rPr b="1" i="0" lang="pt-PT" sz="1600" u="none" cap="none" strike="noStrike">
                <a:solidFill>
                  <a:schemeClr val="dk1"/>
                </a:solidFill>
                <a:latin typeface="Helvetica Neue Light"/>
                <a:ea typeface="Helvetica Neue Light"/>
                <a:cs typeface="Helvetica Neue Light"/>
                <a:sym typeface="Helvetica Neue Light"/>
              </a:rPr>
              <a:t>mais rápido e flexível do que o MapReduce</a:t>
            </a:r>
            <a:r>
              <a:rPr b="0" i="0" lang="pt-PT" sz="1600" u="none" cap="none" strike="noStrike">
                <a:solidFill>
                  <a:schemeClr val="dk1"/>
                </a:solidFill>
                <a:latin typeface="Helvetica Neue Light"/>
                <a:ea typeface="Helvetica Neue Light"/>
                <a:cs typeface="Helvetica Neue Light"/>
                <a:sym typeface="Helvetica Neue Light"/>
              </a:rPr>
              <a:t>, o padrão dominante na época, e que pudesse lidar com uma variedade de cargas de trabalho, incluindo processamento em lote, processamento em tempo real e análise de gráficos.</a:t>
            </a:r>
            <a:endParaRPr/>
          </a:p>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723" name="Google Shape;723;p34"/>
          <p:cNvSpPr txBox="1"/>
          <p:nvPr/>
        </p:nvSpPr>
        <p:spPr>
          <a:xfrm>
            <a:off x="-1062719" y="4718722"/>
            <a:ext cx="459377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pt-PT" sz="2000" u="none" cap="none" strike="noStrike">
                <a:solidFill>
                  <a:schemeClr val="dk1"/>
                </a:solidFill>
                <a:latin typeface="Helvetica Neue Light"/>
                <a:ea typeface="Helvetica Neue Light"/>
                <a:cs typeface="Helvetica Neue Light"/>
                <a:sym typeface="Helvetica Neue Light"/>
              </a:rPr>
              <a:t>Matei Zaharia</a:t>
            </a:r>
            <a:endParaRPr b="1" sz="2000">
              <a:solidFill>
                <a:schemeClr val="dk1"/>
              </a:solidFill>
              <a:latin typeface="Helvetica Neue Light"/>
              <a:ea typeface="Helvetica Neue Light"/>
              <a:cs typeface="Helvetica Neue Light"/>
              <a:sym typeface="Helvetica Neue Light"/>
            </a:endParaRPr>
          </a:p>
          <a:p>
            <a:pPr indent="0" lvl="0" marL="0" marR="0" rtl="0" algn="ctr">
              <a:spcBef>
                <a:spcPts val="0"/>
              </a:spcBef>
              <a:spcAft>
                <a:spcPts val="0"/>
              </a:spcAft>
              <a:buNone/>
            </a:pPr>
            <a:r>
              <a:t/>
            </a:r>
            <a:endParaRPr b="1" i="0" sz="2000" u="none" cap="none" strike="noStrike">
              <a:solidFill>
                <a:schemeClr val="dk1"/>
              </a:solidFill>
              <a:latin typeface="Helvetica Neue Light"/>
              <a:ea typeface="Helvetica Neue Light"/>
              <a:cs typeface="Helvetica Neue Light"/>
              <a:sym typeface="Helvetica Neue Light"/>
            </a:endParaRPr>
          </a:p>
          <a:p>
            <a:pPr indent="0" lvl="0" marL="0" marR="0" rtl="0" algn="ctr">
              <a:spcBef>
                <a:spcPts val="0"/>
              </a:spcBef>
              <a:spcAft>
                <a:spcPts val="0"/>
              </a:spcAft>
              <a:buNone/>
            </a:pPr>
            <a:r>
              <a:rPr b="1" lang="pt-PT" sz="1400">
                <a:solidFill>
                  <a:schemeClr val="dk1"/>
                </a:solidFill>
                <a:latin typeface="Helvetica Neue Light"/>
                <a:ea typeface="Helvetica Neue Light"/>
                <a:cs typeface="Helvetica Neue Light"/>
                <a:sym typeface="Helvetica Neue Light"/>
              </a:rPr>
              <a:t>        Co-funder e CTO Databricks (2013)</a:t>
            </a:r>
            <a:endParaRPr b="1" sz="1400">
              <a:latin typeface="Helvetica Neue Light"/>
              <a:ea typeface="Helvetica Neue Light"/>
              <a:cs typeface="Helvetica Neue Light"/>
              <a:sym typeface="Helvetica Neue Light"/>
            </a:endParaRPr>
          </a:p>
        </p:txBody>
      </p:sp>
      <p:pic>
        <p:nvPicPr>
          <p:cNvPr descr="AMPLab | LinkedIn" id="724" name="Google Shape;724;p34"/>
          <p:cNvPicPr preferRelativeResize="0"/>
          <p:nvPr/>
        </p:nvPicPr>
        <p:blipFill rotWithShape="1">
          <a:blip r:embed="rId7">
            <a:alphaModFix/>
          </a:blip>
          <a:srcRect b="0" l="0" r="0" t="0"/>
          <a:stretch/>
        </p:blipFill>
        <p:spPr>
          <a:xfrm>
            <a:off x="4989620" y="2786292"/>
            <a:ext cx="1354895" cy="1354895"/>
          </a:xfrm>
          <a:prstGeom prst="rect">
            <a:avLst/>
          </a:prstGeom>
          <a:noFill/>
          <a:ln>
            <a:noFill/>
          </a:ln>
        </p:spPr>
      </p:pic>
      <p:sp>
        <p:nvSpPr>
          <p:cNvPr id="725" name="Google Shape;725;p34"/>
          <p:cNvSpPr txBox="1"/>
          <p:nvPr/>
        </p:nvSpPr>
        <p:spPr>
          <a:xfrm>
            <a:off x="2769326" y="1640906"/>
            <a:ext cx="5945097" cy="1303240"/>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600"/>
              <a:buFont typeface="Helvetica Neue Light"/>
              <a:buNone/>
            </a:pPr>
            <a:r>
              <a:rPr b="0" i="0" lang="pt-PT" sz="1600" u="none" cap="none" strike="noStrike">
                <a:solidFill>
                  <a:srgbClr val="000000"/>
                </a:solidFill>
                <a:latin typeface="Helvetica Neue Light"/>
                <a:ea typeface="Helvetica Neue Light"/>
                <a:cs typeface="Helvetica Neue Light"/>
                <a:sym typeface="Helvetica Neue Light"/>
              </a:rPr>
              <a:t>Iniciado em 2009 como parte do projeto Berkeley Data Analytics Stack</a:t>
            </a:r>
            <a:r>
              <a:rPr lang="pt-PT" sz="1600">
                <a:solidFill>
                  <a:srgbClr val="000000"/>
                </a:solidFill>
                <a:latin typeface="Helvetica Neue Light"/>
                <a:ea typeface="Helvetica Neue Light"/>
                <a:cs typeface="Helvetica Neue Light"/>
                <a:sym typeface="Helvetica Neue Light"/>
              </a:rPr>
              <a:t> (BDAS) no UC Berkeley, California e em 2010 lançado com um projeto open-source</a:t>
            </a:r>
            <a:endParaRPr b="0" i="0" sz="1600" u="none" cap="none" strike="noStrike">
              <a:solidFill>
                <a:srgbClr val="000000"/>
              </a:solidFill>
              <a:latin typeface="Helvetica Neue Light"/>
              <a:ea typeface="Helvetica Neue Light"/>
              <a:cs typeface="Helvetica Neue Light"/>
              <a:sym typeface="Helvetica Neue Light"/>
            </a:endParaRPr>
          </a:p>
        </p:txBody>
      </p:sp>
      <p:grpSp>
        <p:nvGrpSpPr>
          <p:cNvPr id="726" name="Google Shape;726;p34"/>
          <p:cNvGrpSpPr/>
          <p:nvPr/>
        </p:nvGrpSpPr>
        <p:grpSpPr>
          <a:xfrm>
            <a:off x="197782" y="6523821"/>
            <a:ext cx="8775818" cy="241500"/>
            <a:chOff x="197782" y="6523821"/>
            <a:chExt cx="8775818" cy="241500"/>
          </a:xfrm>
        </p:grpSpPr>
        <p:sp>
          <p:nvSpPr>
            <p:cNvPr id="727" name="Google Shape;727;p34"/>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28" name="Google Shape;728;p34"/>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3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34" name="Google Shape;734;p35"/>
          <p:cNvCxnSpPr/>
          <p:nvPr/>
        </p:nvCxnSpPr>
        <p:spPr>
          <a:xfrm flipH="1" rot="10800000">
            <a:off x="730166" y="599325"/>
            <a:ext cx="8191208" cy="1"/>
          </a:xfrm>
          <a:prstGeom prst="straightConnector1">
            <a:avLst/>
          </a:prstGeom>
          <a:noFill/>
          <a:ln>
            <a:noFill/>
          </a:ln>
        </p:spPr>
      </p:cxnSp>
      <p:sp>
        <p:nvSpPr>
          <p:cNvPr id="735" name="Google Shape;735;p3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736" name="Google Shape;736;p35"/>
          <p:cNvCxnSpPr/>
          <p:nvPr/>
        </p:nvCxnSpPr>
        <p:spPr>
          <a:xfrm flipH="1" rot="10800000">
            <a:off x="231284" y="6422275"/>
            <a:ext cx="8690090" cy="1"/>
          </a:xfrm>
          <a:prstGeom prst="straightConnector1">
            <a:avLst/>
          </a:prstGeom>
          <a:noFill/>
          <a:ln>
            <a:noFill/>
          </a:ln>
        </p:spPr>
      </p:cxnSp>
      <p:sp>
        <p:nvSpPr>
          <p:cNvPr id="737" name="Google Shape;737;p35"/>
          <p:cNvSpPr txBox="1"/>
          <p:nvPr>
            <p:ph type="title"/>
          </p:nvPr>
        </p:nvSpPr>
        <p:spPr>
          <a:xfrm>
            <a:off x="1608634" y="1055618"/>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2800"/>
              <a:buFont typeface="Helvetica Neue Light"/>
              <a:buNone/>
            </a:pPr>
            <a:r>
              <a:rPr lang="pt-PT" sz="2800"/>
              <a:t>Resilient Distributed Dataset (RDD)</a:t>
            </a:r>
            <a:endParaRPr sz="2800"/>
          </a:p>
        </p:txBody>
      </p:sp>
      <p:sp>
        <p:nvSpPr>
          <p:cNvPr id="738" name="Google Shape;738;p35"/>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https://intellipaat.com/blog/tutorial/spark-tutorial/programming-with-rdds/</a:t>
            </a:r>
            <a:endParaRPr sz="1200">
              <a:latin typeface="Helvetica Neue Light"/>
              <a:ea typeface="Helvetica Neue Light"/>
              <a:cs typeface="Helvetica Neue Light"/>
              <a:sym typeface="Helvetica Neue Light"/>
            </a:endParaRPr>
          </a:p>
        </p:txBody>
      </p:sp>
      <p:pic>
        <p:nvPicPr>
          <p:cNvPr descr="What's new in Apache Spark 2.2 - Knoldus Blogs" id="739" name="Google Shape;739;p35"/>
          <p:cNvPicPr preferRelativeResize="0"/>
          <p:nvPr/>
        </p:nvPicPr>
        <p:blipFill rotWithShape="1">
          <a:blip r:embed="rId5">
            <a:alphaModFix/>
          </a:blip>
          <a:srcRect b="0" l="0" r="0" t="0"/>
          <a:stretch/>
        </p:blipFill>
        <p:spPr>
          <a:xfrm>
            <a:off x="429578" y="615309"/>
            <a:ext cx="1989779" cy="1055448"/>
          </a:xfrm>
          <a:prstGeom prst="rect">
            <a:avLst/>
          </a:prstGeom>
          <a:noFill/>
          <a:ln>
            <a:noFill/>
          </a:ln>
        </p:spPr>
      </p:pic>
      <p:pic>
        <p:nvPicPr>
          <p:cNvPr descr="Resilient Distributed Datasets (RDDs)" id="740" name="Google Shape;740;p35"/>
          <p:cNvPicPr preferRelativeResize="0"/>
          <p:nvPr/>
        </p:nvPicPr>
        <p:blipFill rotWithShape="1">
          <a:blip r:embed="rId6">
            <a:alphaModFix/>
          </a:blip>
          <a:srcRect b="0" l="0" r="0" t="0"/>
          <a:stretch/>
        </p:blipFill>
        <p:spPr>
          <a:xfrm>
            <a:off x="3480160" y="2543801"/>
            <a:ext cx="5167451" cy="1937795"/>
          </a:xfrm>
          <a:prstGeom prst="rect">
            <a:avLst/>
          </a:prstGeom>
          <a:noFill/>
          <a:ln>
            <a:noFill/>
          </a:ln>
        </p:spPr>
      </p:pic>
      <p:sp>
        <p:nvSpPr>
          <p:cNvPr id="741" name="Google Shape;741;p35"/>
          <p:cNvSpPr txBox="1"/>
          <p:nvPr/>
        </p:nvSpPr>
        <p:spPr>
          <a:xfrm>
            <a:off x="365760" y="1926747"/>
            <a:ext cx="2865120" cy="3950118"/>
          </a:xfrm>
          <a:prstGeom prst="rect">
            <a:avLst/>
          </a:prstGeom>
          <a:noFill/>
          <a:ln>
            <a:noFill/>
          </a:ln>
        </p:spPr>
        <p:txBody>
          <a:bodyPr anchorCtr="0" anchor="ctr" bIns="35700" lIns="35700" spcFirstLastPara="1" rIns="35700" wrap="square" tIns="35700">
            <a:spAutoFit/>
          </a:bodyPr>
          <a:lstStyle/>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Abstração de Dados:</a:t>
            </a:r>
            <a:r>
              <a:rPr b="0" i="0" lang="pt-PT" sz="1200" u="none" cap="none" strike="noStrike">
                <a:solidFill>
                  <a:schemeClr val="dk1"/>
                </a:solidFill>
                <a:latin typeface="Helvetica Neue Light"/>
                <a:ea typeface="Helvetica Neue Light"/>
                <a:cs typeface="Helvetica Neue Light"/>
                <a:sym typeface="Helvetica Neue Light"/>
              </a:rPr>
              <a:t> RDD é uma abstração de dados distribuída e resiliente, projetada para lidar com conjuntos de dados grandes e distribuídos de forma eficiente em um cluster de computadores.</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Helvetica Neue Light"/>
              <a:ea typeface="Helvetica Neue Light"/>
              <a:cs typeface="Helvetica Neue Light"/>
              <a:sym typeface="Helvetica Neue Light"/>
            </a:endParaRPr>
          </a:p>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Distribuído:</a:t>
            </a:r>
            <a:r>
              <a:rPr b="0" i="0" lang="pt-PT" sz="1200" u="none" cap="none" strike="noStrike">
                <a:solidFill>
                  <a:schemeClr val="dk1"/>
                </a:solidFill>
                <a:latin typeface="Helvetica Neue Light"/>
                <a:ea typeface="Helvetica Neue Light"/>
                <a:cs typeface="Helvetica Neue Light"/>
                <a:sym typeface="Helvetica Neue Light"/>
              </a:rPr>
              <a:t> Os RDDs são distribuídos em várias máquinas em um cluster de computadores, permitindo que o processamento de dados seja paralelizado e escalado facilmente.</a:t>
            </a:r>
            <a:endParaRPr/>
          </a:p>
          <a:p>
            <a:pPr indent="0" lvl="0" marL="0" marR="0" rtl="0" algn="l">
              <a:lnSpc>
                <a:spcPct val="100000"/>
              </a:lnSpc>
              <a:spcBef>
                <a:spcPts val="0"/>
              </a:spcBef>
              <a:spcAft>
                <a:spcPts val="0"/>
              </a:spcAft>
              <a:buNone/>
            </a:pPr>
            <a:r>
              <a:t/>
            </a:r>
            <a:endParaRPr b="0" i="0" sz="1200" u="none" cap="none" strike="noStrike">
              <a:solidFill>
                <a:schemeClr val="dk1"/>
              </a:solidFill>
              <a:latin typeface="Helvetica Neue Light"/>
              <a:ea typeface="Helvetica Neue Light"/>
              <a:cs typeface="Helvetica Neue Light"/>
              <a:sym typeface="Helvetica Neue Light"/>
            </a:endParaRPr>
          </a:p>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Resiliente:</a:t>
            </a:r>
            <a:r>
              <a:rPr b="0" i="0" lang="pt-PT" sz="1200" u="none" cap="none" strike="noStrike">
                <a:solidFill>
                  <a:schemeClr val="dk1"/>
                </a:solidFill>
                <a:latin typeface="Helvetica Neue Light"/>
                <a:ea typeface="Helvetica Neue Light"/>
                <a:cs typeface="Helvetica Neue Light"/>
                <a:sym typeface="Helvetica Neue Light"/>
              </a:rPr>
              <a:t> A característica "resiliente" significa que os RDDs são tolerantes a falhas. Isso significa que, se algum nó do cluster falhar durante o processamento, o Spark pode reconstruir o RDD automaticamente usando os dados disponíveis em outros nós</a:t>
            </a:r>
            <a:endParaRPr/>
          </a:p>
          <a:p>
            <a:pPr indent="0" lvl="0" marL="0" marR="0" rtl="0" algn="ctr">
              <a:lnSpc>
                <a:spcPct val="100000"/>
              </a:lnSpc>
              <a:spcBef>
                <a:spcPts val="0"/>
              </a:spcBef>
              <a:spcAft>
                <a:spcPts val="0"/>
              </a:spcAft>
              <a:buSzPts val="1200"/>
              <a:buFont typeface="Helvetica Neue Light"/>
              <a:buNone/>
            </a:pPr>
            <a:r>
              <a:t/>
            </a:r>
            <a:endParaRPr b="0" i="0" sz="1200" u="none" cap="none" strike="noStrike">
              <a:solidFill>
                <a:srgbClr val="000000"/>
              </a:solidFill>
              <a:latin typeface="Helvetica Neue Light"/>
              <a:ea typeface="Helvetica Neue Light"/>
              <a:cs typeface="Helvetica Neue Light"/>
              <a:sym typeface="Helvetica Neue Light"/>
            </a:endParaRPr>
          </a:p>
        </p:txBody>
      </p:sp>
      <p:grpSp>
        <p:nvGrpSpPr>
          <p:cNvPr id="742" name="Google Shape;742;p35"/>
          <p:cNvGrpSpPr/>
          <p:nvPr/>
        </p:nvGrpSpPr>
        <p:grpSpPr>
          <a:xfrm>
            <a:off x="197782" y="6523821"/>
            <a:ext cx="8775818" cy="241500"/>
            <a:chOff x="197782" y="6523821"/>
            <a:chExt cx="8775818" cy="241500"/>
          </a:xfrm>
        </p:grpSpPr>
        <p:sp>
          <p:nvSpPr>
            <p:cNvPr id="743" name="Google Shape;743;p35"/>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44" name="Google Shape;744;p35"/>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3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50" name="Google Shape;750;p36"/>
          <p:cNvCxnSpPr/>
          <p:nvPr/>
        </p:nvCxnSpPr>
        <p:spPr>
          <a:xfrm flipH="1" rot="10800000">
            <a:off x="730166" y="599325"/>
            <a:ext cx="8191208" cy="1"/>
          </a:xfrm>
          <a:prstGeom prst="straightConnector1">
            <a:avLst/>
          </a:prstGeom>
          <a:noFill/>
          <a:ln>
            <a:noFill/>
          </a:ln>
        </p:spPr>
      </p:cxnSp>
      <p:sp>
        <p:nvSpPr>
          <p:cNvPr id="751" name="Google Shape;751;p3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752" name="Google Shape;752;p36"/>
          <p:cNvSpPr txBox="1"/>
          <p:nvPr>
            <p:ph type="title"/>
          </p:nvPr>
        </p:nvSpPr>
        <p:spPr>
          <a:xfrm>
            <a:off x="3222170" y="969406"/>
            <a:ext cx="5157049" cy="52786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2800"/>
              <a:buFont typeface="Helvetica Neue Light"/>
              <a:buNone/>
            </a:pPr>
            <a:r>
              <a:rPr b="1" lang="pt-PT" sz="2800"/>
              <a:t>100x Rápido que o Hadoop</a:t>
            </a:r>
            <a:endParaRPr b="1" sz="2800"/>
          </a:p>
        </p:txBody>
      </p:sp>
      <p:sp>
        <p:nvSpPr>
          <p:cNvPr id="753" name="Google Shape;753;p36"/>
          <p:cNvSpPr txBox="1"/>
          <p:nvPr/>
        </p:nvSpPr>
        <p:spPr>
          <a:xfrm>
            <a:off x="217013" y="6007739"/>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https://spark.apache.org/docs/3.1.1/api/python/reference/api/pyspark.SparkContext.html</a:t>
            </a:r>
            <a:endParaRPr sz="1200">
              <a:latin typeface="Helvetica Neue Light"/>
              <a:ea typeface="Helvetica Neue Light"/>
              <a:cs typeface="Helvetica Neue Light"/>
              <a:sym typeface="Helvetica Neue Light"/>
            </a:endParaRPr>
          </a:p>
        </p:txBody>
      </p:sp>
      <p:pic>
        <p:nvPicPr>
          <p:cNvPr descr="What's new in Apache Spark 2.2 - Knoldus Blogs" id="754" name="Google Shape;754;p36"/>
          <p:cNvPicPr preferRelativeResize="0"/>
          <p:nvPr/>
        </p:nvPicPr>
        <p:blipFill rotWithShape="1">
          <a:blip r:embed="rId5">
            <a:alphaModFix/>
          </a:blip>
          <a:srcRect b="0" l="0" r="0" t="0"/>
          <a:stretch/>
        </p:blipFill>
        <p:spPr>
          <a:xfrm>
            <a:off x="429578" y="615309"/>
            <a:ext cx="1989779" cy="1055448"/>
          </a:xfrm>
          <a:prstGeom prst="rect">
            <a:avLst/>
          </a:prstGeom>
          <a:noFill/>
          <a:ln>
            <a:noFill/>
          </a:ln>
        </p:spPr>
      </p:pic>
      <p:sp>
        <p:nvSpPr>
          <p:cNvPr id="755" name="Google Shape;755;p36"/>
          <p:cNvSpPr txBox="1"/>
          <p:nvPr/>
        </p:nvSpPr>
        <p:spPr>
          <a:xfrm>
            <a:off x="-674914" y="1934536"/>
            <a:ext cx="47810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2400" u="sng">
                <a:solidFill>
                  <a:schemeClr val="hlink"/>
                </a:solidFill>
                <a:latin typeface="Helvetica Neue Light"/>
                <a:ea typeface="Helvetica Neue Light"/>
                <a:cs typeface="Helvetica Neue Light"/>
                <a:sym typeface="Helvetica Neue Light"/>
                <a:hlinkClick r:id="rId6"/>
              </a:rPr>
              <a:t>Projeto Harry Potter</a:t>
            </a:r>
            <a:endParaRPr sz="2400">
              <a:latin typeface="Helvetica Neue Light"/>
              <a:ea typeface="Helvetica Neue Light"/>
              <a:cs typeface="Helvetica Neue Light"/>
              <a:sym typeface="Helvetica Neue Light"/>
            </a:endParaRPr>
          </a:p>
        </p:txBody>
      </p:sp>
      <p:pic>
        <p:nvPicPr>
          <p:cNvPr descr="Harry Potter: as 8 razões que fazem esta saga tão boa – Pedro Azevedo" id="756" name="Google Shape;756;p36"/>
          <p:cNvPicPr preferRelativeResize="0"/>
          <p:nvPr/>
        </p:nvPicPr>
        <p:blipFill rotWithShape="1">
          <a:blip r:embed="rId7">
            <a:alphaModFix/>
          </a:blip>
          <a:srcRect b="0" l="0" r="0" t="0"/>
          <a:stretch/>
        </p:blipFill>
        <p:spPr>
          <a:xfrm>
            <a:off x="243102" y="4401517"/>
            <a:ext cx="2651253" cy="1432414"/>
          </a:xfrm>
          <a:prstGeom prst="rect">
            <a:avLst/>
          </a:prstGeom>
          <a:noFill/>
          <a:ln>
            <a:noFill/>
          </a:ln>
        </p:spPr>
      </p:pic>
      <p:sp>
        <p:nvSpPr>
          <p:cNvPr id="757" name="Google Shape;757;p36"/>
          <p:cNvSpPr/>
          <p:nvPr/>
        </p:nvSpPr>
        <p:spPr>
          <a:xfrm>
            <a:off x="3103889" y="4961043"/>
            <a:ext cx="531223" cy="461665"/>
          </a:xfrm>
          <a:prstGeom prst="rightArrow">
            <a:avLst>
              <a:gd fmla="val 50000" name="adj1"/>
              <a:gd fmla="val 50000" name="adj2"/>
            </a:avLst>
          </a:prstGeom>
          <a:noFill/>
          <a:ln cap="flat" cmpd="sng" w="9525">
            <a:solidFill>
              <a:schemeClr val="dk1"/>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758" name="Google Shape;758;p36"/>
          <p:cNvSpPr txBox="1"/>
          <p:nvPr/>
        </p:nvSpPr>
        <p:spPr>
          <a:xfrm>
            <a:off x="191379" y="4961043"/>
            <a:ext cx="7952892" cy="498731"/>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pt-PT" sz="2800">
                <a:latin typeface="Helvetica Neue Light"/>
                <a:ea typeface="Helvetica Neue Light"/>
                <a:cs typeface="Helvetica Neue Light"/>
                <a:sym typeface="Helvetica Neue Light"/>
              </a:rPr>
              <a:t>.Txt</a:t>
            </a:r>
            <a:endParaRPr b="1" sz="2800">
              <a:latin typeface="Helvetica Neue Light"/>
              <a:ea typeface="Helvetica Neue Light"/>
              <a:cs typeface="Helvetica Neue Light"/>
              <a:sym typeface="Helvetica Neue Light"/>
            </a:endParaRPr>
          </a:p>
        </p:txBody>
      </p:sp>
      <p:sp>
        <p:nvSpPr>
          <p:cNvPr id="759" name="Google Shape;759;p36"/>
          <p:cNvSpPr/>
          <p:nvPr/>
        </p:nvSpPr>
        <p:spPr>
          <a:xfrm>
            <a:off x="6474821" y="5033626"/>
            <a:ext cx="531223" cy="461665"/>
          </a:xfrm>
          <a:prstGeom prst="rightArrow">
            <a:avLst>
              <a:gd fmla="val 50000" name="adj1"/>
              <a:gd fmla="val 50000" name="adj2"/>
            </a:avLst>
          </a:prstGeom>
          <a:noFill/>
          <a:ln cap="flat" cmpd="sng" w="9525">
            <a:solidFill>
              <a:schemeClr val="dk1"/>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760" name="Google Shape;760;p36"/>
          <p:cNvSpPr txBox="1"/>
          <p:nvPr/>
        </p:nvSpPr>
        <p:spPr>
          <a:xfrm>
            <a:off x="5168081" y="5033626"/>
            <a:ext cx="1178767" cy="461666"/>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pt-PT" sz="2800">
                <a:latin typeface="Helvetica Neue Light"/>
                <a:ea typeface="Helvetica Neue Light"/>
                <a:cs typeface="Helvetica Neue Light"/>
                <a:sym typeface="Helvetica Neue Light"/>
              </a:rPr>
              <a:t>  RDD</a:t>
            </a:r>
            <a:endParaRPr/>
          </a:p>
        </p:txBody>
      </p:sp>
      <p:sp>
        <p:nvSpPr>
          <p:cNvPr id="761" name="Google Shape;761;p36"/>
          <p:cNvSpPr/>
          <p:nvPr/>
        </p:nvSpPr>
        <p:spPr>
          <a:xfrm>
            <a:off x="4785865" y="4998109"/>
            <a:ext cx="531223" cy="461665"/>
          </a:xfrm>
          <a:prstGeom prst="rightArrow">
            <a:avLst>
              <a:gd fmla="val 50000" name="adj1"/>
              <a:gd fmla="val 50000" name="adj2"/>
            </a:avLst>
          </a:prstGeom>
          <a:noFill/>
          <a:ln cap="flat" cmpd="sng" w="9525">
            <a:solidFill>
              <a:schemeClr val="dk1"/>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762" name="Google Shape;762;p36"/>
          <p:cNvSpPr txBox="1"/>
          <p:nvPr/>
        </p:nvSpPr>
        <p:spPr>
          <a:xfrm>
            <a:off x="6837532" y="5058648"/>
            <a:ext cx="1475252" cy="4768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PT" sz="2400">
                <a:latin typeface="Helvetica Neue Light"/>
                <a:ea typeface="Helvetica Neue Light"/>
                <a:cs typeface="Helvetica Neue Light"/>
                <a:sym typeface="Helvetica Neue Light"/>
              </a:rPr>
              <a:t> 2 seg</a:t>
            </a:r>
            <a:endParaRPr sz="2400">
              <a:latin typeface="Helvetica Neue Light"/>
              <a:ea typeface="Helvetica Neue Light"/>
              <a:cs typeface="Helvetica Neue Light"/>
              <a:sym typeface="Helvetica Neue Light"/>
            </a:endParaRPr>
          </a:p>
        </p:txBody>
      </p:sp>
      <p:pic>
        <p:nvPicPr>
          <p:cNvPr id="763" name="Google Shape;763;p36"/>
          <p:cNvPicPr preferRelativeResize="0"/>
          <p:nvPr/>
        </p:nvPicPr>
        <p:blipFill rotWithShape="1">
          <a:blip r:embed="rId8">
            <a:alphaModFix/>
          </a:blip>
          <a:srcRect b="0" l="0" r="0" t="0"/>
          <a:stretch/>
        </p:blipFill>
        <p:spPr>
          <a:xfrm>
            <a:off x="3479827" y="1727641"/>
            <a:ext cx="4899392" cy="3157715"/>
          </a:xfrm>
          <a:prstGeom prst="rect">
            <a:avLst/>
          </a:prstGeom>
          <a:noFill/>
          <a:ln>
            <a:noFill/>
          </a:ln>
        </p:spPr>
      </p:pic>
      <p:grpSp>
        <p:nvGrpSpPr>
          <p:cNvPr id="764" name="Google Shape;764;p36"/>
          <p:cNvGrpSpPr/>
          <p:nvPr/>
        </p:nvGrpSpPr>
        <p:grpSpPr>
          <a:xfrm>
            <a:off x="197782" y="6523821"/>
            <a:ext cx="8775818" cy="241500"/>
            <a:chOff x="197782" y="6523821"/>
            <a:chExt cx="8775818" cy="241500"/>
          </a:xfrm>
        </p:grpSpPr>
        <p:sp>
          <p:nvSpPr>
            <p:cNvPr id="765" name="Google Shape;765;p36"/>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66" name="Google Shape;766;p36"/>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3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72" name="Google Shape;772;p37"/>
          <p:cNvCxnSpPr/>
          <p:nvPr/>
        </p:nvCxnSpPr>
        <p:spPr>
          <a:xfrm flipH="1" rot="10800000">
            <a:off x="730166" y="599325"/>
            <a:ext cx="8191208" cy="1"/>
          </a:xfrm>
          <a:prstGeom prst="straightConnector1">
            <a:avLst/>
          </a:prstGeom>
          <a:noFill/>
          <a:ln>
            <a:noFill/>
          </a:ln>
        </p:spPr>
      </p:cxnSp>
      <p:sp>
        <p:nvSpPr>
          <p:cNvPr id="773" name="Google Shape;773;p3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774" name="Google Shape;774;p37"/>
          <p:cNvSpPr txBox="1"/>
          <p:nvPr/>
        </p:nvSpPr>
        <p:spPr>
          <a:xfrm>
            <a:off x="217013" y="5986786"/>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https://apache.org/</a:t>
            </a:r>
            <a:endParaRPr sz="1200">
              <a:latin typeface="Helvetica Neue Light"/>
              <a:ea typeface="Helvetica Neue Light"/>
              <a:cs typeface="Helvetica Neue Light"/>
              <a:sym typeface="Helvetica Neue Light"/>
            </a:endParaRPr>
          </a:p>
        </p:txBody>
      </p:sp>
      <p:pic>
        <p:nvPicPr>
          <p:cNvPr descr="What's new in Apache Spark 2.2 - Knoldus Blogs" id="775" name="Google Shape;775;p37"/>
          <p:cNvPicPr preferRelativeResize="0"/>
          <p:nvPr/>
        </p:nvPicPr>
        <p:blipFill rotWithShape="1">
          <a:blip r:embed="rId5">
            <a:alphaModFix/>
          </a:blip>
          <a:srcRect b="0" l="0" r="0" t="0"/>
          <a:stretch/>
        </p:blipFill>
        <p:spPr>
          <a:xfrm>
            <a:off x="443349" y="1180837"/>
            <a:ext cx="1989779" cy="1055448"/>
          </a:xfrm>
          <a:prstGeom prst="rect">
            <a:avLst/>
          </a:prstGeom>
          <a:noFill/>
          <a:ln>
            <a:noFill/>
          </a:ln>
        </p:spPr>
      </p:pic>
      <p:sp>
        <p:nvSpPr>
          <p:cNvPr id="776" name="Google Shape;776;p37"/>
          <p:cNvSpPr txBox="1"/>
          <p:nvPr/>
        </p:nvSpPr>
        <p:spPr>
          <a:xfrm>
            <a:off x="2277463" y="1516100"/>
            <a:ext cx="1001487" cy="503020"/>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800"/>
              <a:buFont typeface="Helvetica Neue Light"/>
              <a:buNone/>
            </a:pPr>
            <a:r>
              <a:rPr b="0" i="0" lang="pt-PT" sz="2800" u="none" cap="none" strike="noStrike">
                <a:solidFill>
                  <a:srgbClr val="000000"/>
                </a:solidFill>
                <a:latin typeface="Helvetica Neue Light"/>
                <a:ea typeface="Helvetica Neue Light"/>
                <a:cs typeface="Helvetica Neue Light"/>
                <a:sym typeface="Helvetica Neue Light"/>
              </a:rPr>
              <a:t>+</a:t>
            </a:r>
            <a:endParaRPr/>
          </a:p>
        </p:txBody>
      </p:sp>
      <p:pic>
        <p:nvPicPr>
          <p:cNvPr descr="The Apache Software Foundation - Wikipedia" id="777" name="Google Shape;777;p37"/>
          <p:cNvPicPr preferRelativeResize="0"/>
          <p:nvPr/>
        </p:nvPicPr>
        <p:blipFill rotWithShape="1">
          <a:blip r:embed="rId6">
            <a:alphaModFix/>
          </a:blip>
          <a:srcRect b="0" l="0" r="0" t="0"/>
          <a:stretch/>
        </p:blipFill>
        <p:spPr>
          <a:xfrm>
            <a:off x="3278950" y="1239997"/>
            <a:ext cx="2430437" cy="986521"/>
          </a:xfrm>
          <a:prstGeom prst="rect">
            <a:avLst/>
          </a:prstGeom>
          <a:noFill/>
          <a:ln>
            <a:noFill/>
          </a:ln>
        </p:spPr>
      </p:pic>
      <p:sp>
        <p:nvSpPr>
          <p:cNvPr id="778" name="Google Shape;778;p37"/>
          <p:cNvSpPr txBox="1"/>
          <p:nvPr/>
        </p:nvSpPr>
        <p:spPr>
          <a:xfrm>
            <a:off x="5513239" y="1457051"/>
            <a:ext cx="1001487" cy="503020"/>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800"/>
              <a:buFont typeface="Helvetica Neue Light"/>
              <a:buNone/>
            </a:pPr>
            <a:r>
              <a:rPr lang="pt-PT" sz="2800">
                <a:solidFill>
                  <a:srgbClr val="000000"/>
                </a:solidFill>
                <a:latin typeface="Helvetica Neue Light"/>
                <a:ea typeface="Helvetica Neue Light"/>
                <a:cs typeface="Helvetica Neue Light"/>
                <a:sym typeface="Helvetica Neue Light"/>
              </a:rPr>
              <a:t>=</a:t>
            </a:r>
            <a:endParaRPr b="0" i="0" sz="2800" u="none" cap="none" strike="noStrike">
              <a:solidFill>
                <a:srgbClr val="000000"/>
              </a:solidFill>
              <a:latin typeface="Helvetica Neue Light"/>
              <a:ea typeface="Helvetica Neue Light"/>
              <a:cs typeface="Helvetica Neue Light"/>
              <a:sym typeface="Helvetica Neue Light"/>
            </a:endParaRPr>
          </a:p>
        </p:txBody>
      </p:sp>
      <p:pic>
        <p:nvPicPr>
          <p:cNvPr descr="Spark Logo" id="779" name="Google Shape;779;p37"/>
          <p:cNvPicPr preferRelativeResize="0"/>
          <p:nvPr/>
        </p:nvPicPr>
        <p:blipFill rotWithShape="1">
          <a:blip r:embed="rId7">
            <a:alphaModFix/>
          </a:blip>
          <a:srcRect b="0" l="0" r="0" t="0"/>
          <a:stretch/>
        </p:blipFill>
        <p:spPr>
          <a:xfrm>
            <a:off x="6555209" y="1180837"/>
            <a:ext cx="1765552" cy="916800"/>
          </a:xfrm>
          <a:prstGeom prst="rect">
            <a:avLst/>
          </a:prstGeom>
          <a:noFill/>
          <a:ln>
            <a:noFill/>
          </a:ln>
        </p:spPr>
      </p:pic>
      <p:sp>
        <p:nvSpPr>
          <p:cNvPr id="780" name="Google Shape;780;p37"/>
          <p:cNvSpPr txBox="1"/>
          <p:nvPr/>
        </p:nvSpPr>
        <p:spPr>
          <a:xfrm>
            <a:off x="102665" y="2710184"/>
            <a:ext cx="8616600" cy="2226900"/>
          </a:xfrm>
          <a:prstGeom prst="rect">
            <a:avLst/>
          </a:prstGeom>
          <a:noFill/>
          <a:ln>
            <a:noFill/>
          </a:ln>
        </p:spPr>
        <p:txBody>
          <a:bodyPr anchorCtr="0" anchor="ctr" bIns="35700" lIns="35700" spcFirstLastPara="1" rIns="35700" wrap="square" tIns="35700">
            <a:spAutoFit/>
          </a:bodyPr>
          <a:lstStyle/>
          <a:p>
            <a:pPr indent="-342900" lvl="0" marL="342900" marR="0" rtl="0" algn="l">
              <a:lnSpc>
                <a:spcPct val="100000"/>
              </a:lnSpc>
              <a:spcBef>
                <a:spcPts val="0"/>
              </a:spcBef>
              <a:spcAft>
                <a:spcPts val="0"/>
              </a:spcAft>
              <a:buClr>
                <a:schemeClr val="dk1"/>
              </a:buClr>
              <a:buSzPts val="2000"/>
              <a:buFont typeface="Noto Sans Symbols"/>
              <a:buChar char="▪"/>
            </a:pPr>
            <a:r>
              <a:rPr b="1" i="0" lang="pt-PT" sz="2000" u="none" cap="none" strike="noStrike">
                <a:solidFill>
                  <a:schemeClr val="dk1"/>
                </a:solidFill>
                <a:latin typeface="Helvetica Neue Light"/>
                <a:ea typeface="Helvetica Neue Light"/>
                <a:cs typeface="Helvetica Neue Light"/>
                <a:sym typeface="Helvetica Neue Light"/>
              </a:rPr>
              <a:t>2013 - Spark se junta Incubadora Apach</a:t>
            </a:r>
            <a:r>
              <a:rPr b="1" lang="pt-PT" sz="2000">
                <a:solidFill>
                  <a:schemeClr val="dk1"/>
                </a:solidFill>
                <a:latin typeface="Helvetica Neue Light"/>
                <a:ea typeface="Helvetica Neue Light"/>
                <a:cs typeface="Helvetica Neue Light"/>
                <a:sym typeface="Helvetica Neue Light"/>
              </a:rPr>
              <a:t>e</a:t>
            </a:r>
            <a:r>
              <a:rPr b="1" i="0" lang="pt-PT" sz="2000" u="none" cap="none" strike="noStrike">
                <a:solidFill>
                  <a:schemeClr val="dk1"/>
                </a:solidFill>
                <a:latin typeface="Helvetica Neue Light"/>
                <a:ea typeface="Helvetica Neue Light"/>
                <a:cs typeface="Helvetica Neue Light"/>
                <a:sym typeface="Helvetica Neue Light"/>
              </a:rPr>
              <a:t>: </a:t>
            </a:r>
            <a:r>
              <a:rPr i="0" lang="pt-PT" sz="2000" u="none" cap="none" strike="noStrike">
                <a:solidFill>
                  <a:schemeClr val="dk1"/>
                </a:solidFill>
                <a:latin typeface="Helvetica Neue Light"/>
                <a:ea typeface="Helvetica Neue Light"/>
                <a:cs typeface="Helvetica Neue Light"/>
                <a:sym typeface="Helvetica Neue Light"/>
              </a:rPr>
              <a:t>Spark foi doada para a fundação Apache e acessou os recursos (hoje em dia tem +8400 commiters trabalhando em 320 projetos)</a:t>
            </a:r>
            <a:endParaRPr/>
          </a:p>
          <a:p>
            <a:pPr indent="0" lvl="0" marL="0" marR="0" rtl="0" algn="l">
              <a:lnSpc>
                <a:spcPct val="100000"/>
              </a:lnSpc>
              <a:spcBef>
                <a:spcPts val="0"/>
              </a:spcBef>
              <a:spcAft>
                <a:spcPts val="0"/>
              </a:spcAft>
              <a:buNone/>
            </a:pPr>
            <a:r>
              <a:t/>
            </a:r>
            <a:endParaRPr i="0" sz="2000" u="none" cap="none" strike="noStrike">
              <a:solidFill>
                <a:schemeClr val="dk1"/>
              </a:solidFill>
              <a:latin typeface="Helvetica Neue Light"/>
              <a:ea typeface="Helvetica Neue Light"/>
              <a:cs typeface="Helvetica Neue Light"/>
              <a:sym typeface="Helvetica Neue Light"/>
            </a:endParaRPr>
          </a:p>
          <a:p>
            <a:pPr indent="-342900" lvl="0" marL="342900" marR="0" rtl="0" algn="l">
              <a:lnSpc>
                <a:spcPct val="100000"/>
              </a:lnSpc>
              <a:spcBef>
                <a:spcPts val="0"/>
              </a:spcBef>
              <a:spcAft>
                <a:spcPts val="0"/>
              </a:spcAft>
              <a:buClr>
                <a:schemeClr val="dk1"/>
              </a:buClr>
              <a:buSzPts val="2000"/>
              <a:buFont typeface="Noto Sans Symbols"/>
              <a:buChar char="▪"/>
            </a:pPr>
            <a:r>
              <a:rPr b="1" lang="pt-PT" sz="2000">
                <a:solidFill>
                  <a:schemeClr val="dk1"/>
                </a:solidFill>
                <a:latin typeface="Helvetica Neue Light"/>
                <a:ea typeface="Helvetica Neue Light"/>
                <a:cs typeface="Helvetica Neue Light"/>
                <a:sym typeface="Helvetica Neue Light"/>
              </a:rPr>
              <a:t>2014 – Spark 1.0 Lançamento: </a:t>
            </a:r>
            <a:r>
              <a:rPr lang="pt-PT" sz="2000">
                <a:solidFill>
                  <a:schemeClr val="dk1"/>
                </a:solidFill>
                <a:latin typeface="Helvetica Neue Light"/>
                <a:ea typeface="Helvetica Neue Light"/>
                <a:cs typeface="Helvetica Neue Light"/>
                <a:sym typeface="Helvetica Neue Light"/>
              </a:rPr>
              <a:t>Apache se torna um projeto top-level da incubadora é introduzido o pyspark (python API)</a:t>
            </a:r>
            <a:r>
              <a:rPr b="1" lang="pt-PT" sz="2000">
                <a:solidFill>
                  <a:schemeClr val="dk1"/>
                </a:solidFill>
                <a:latin typeface="Helvetica Neue Light"/>
                <a:ea typeface="Helvetica Neue Light"/>
                <a:cs typeface="Helvetica Neue Light"/>
                <a:sym typeface="Helvetica Neue Light"/>
              </a:rPr>
              <a:t> </a:t>
            </a:r>
            <a:endParaRPr b="1" i="0" sz="2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descr="PySpark Development Service — Quintagroup" id="781" name="Google Shape;781;p37"/>
          <p:cNvPicPr preferRelativeResize="0"/>
          <p:nvPr/>
        </p:nvPicPr>
        <p:blipFill rotWithShape="1">
          <a:blip r:embed="rId8">
            <a:alphaModFix/>
          </a:blip>
          <a:srcRect b="0" l="0" r="0" t="0"/>
          <a:stretch/>
        </p:blipFill>
        <p:spPr>
          <a:xfrm>
            <a:off x="4259669" y="4599382"/>
            <a:ext cx="3113388" cy="1322109"/>
          </a:xfrm>
          <a:prstGeom prst="rect">
            <a:avLst/>
          </a:prstGeom>
          <a:noFill/>
          <a:ln>
            <a:noFill/>
          </a:ln>
        </p:spPr>
      </p:pic>
      <p:grpSp>
        <p:nvGrpSpPr>
          <p:cNvPr id="782" name="Google Shape;782;p37"/>
          <p:cNvGrpSpPr/>
          <p:nvPr/>
        </p:nvGrpSpPr>
        <p:grpSpPr>
          <a:xfrm>
            <a:off x="197782" y="6523821"/>
            <a:ext cx="8775818" cy="241500"/>
            <a:chOff x="197782" y="6523821"/>
            <a:chExt cx="8775818" cy="241500"/>
          </a:xfrm>
        </p:grpSpPr>
        <p:sp>
          <p:nvSpPr>
            <p:cNvPr id="783" name="Google Shape;783;p37"/>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84" name="Google Shape;784;p37"/>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3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90" name="Google Shape;790;p38"/>
          <p:cNvCxnSpPr/>
          <p:nvPr/>
        </p:nvCxnSpPr>
        <p:spPr>
          <a:xfrm flipH="1" rot="10800000">
            <a:off x="730166" y="599325"/>
            <a:ext cx="8191208" cy="1"/>
          </a:xfrm>
          <a:prstGeom prst="straightConnector1">
            <a:avLst/>
          </a:prstGeom>
          <a:noFill/>
          <a:ln>
            <a:noFill/>
          </a:ln>
        </p:spPr>
      </p:cxnSp>
      <p:sp>
        <p:nvSpPr>
          <p:cNvPr id="791" name="Google Shape;791;p3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792" name="Google Shape;792;p38"/>
          <p:cNvSpPr txBox="1"/>
          <p:nvPr/>
        </p:nvSpPr>
        <p:spPr>
          <a:xfrm>
            <a:off x="217013" y="5986786"/>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https://www.analyticsvidhya.com/blog/2016/10/spark-dataframe-and-operations/</a:t>
            </a:r>
            <a:endParaRPr sz="1200">
              <a:latin typeface="Helvetica Neue Light"/>
              <a:ea typeface="Helvetica Neue Light"/>
              <a:cs typeface="Helvetica Neue Light"/>
              <a:sym typeface="Helvetica Neue Light"/>
            </a:endParaRPr>
          </a:p>
        </p:txBody>
      </p:sp>
      <p:sp>
        <p:nvSpPr>
          <p:cNvPr id="793" name="Google Shape;793;p38"/>
          <p:cNvSpPr txBox="1"/>
          <p:nvPr/>
        </p:nvSpPr>
        <p:spPr>
          <a:xfrm>
            <a:off x="102665" y="1552062"/>
            <a:ext cx="8616625" cy="995463"/>
          </a:xfrm>
          <a:prstGeom prst="rect">
            <a:avLst/>
          </a:prstGeom>
          <a:noFill/>
          <a:ln>
            <a:noFill/>
          </a:ln>
        </p:spPr>
        <p:txBody>
          <a:bodyPr anchorCtr="0" anchor="ctr" bIns="35700" lIns="35700" spcFirstLastPara="1" rIns="35700" wrap="square" tIns="35700">
            <a:spAutoFit/>
          </a:bodyPr>
          <a:lstStyle/>
          <a:p>
            <a:pPr indent="-342900" lvl="0" marL="342900" marR="0" rtl="0" algn="l">
              <a:lnSpc>
                <a:spcPct val="100000"/>
              </a:lnSpc>
              <a:spcBef>
                <a:spcPts val="0"/>
              </a:spcBef>
              <a:spcAft>
                <a:spcPts val="0"/>
              </a:spcAft>
              <a:buClr>
                <a:schemeClr val="dk1"/>
              </a:buClr>
              <a:buSzPts val="2000"/>
              <a:buFont typeface="Noto Sans Symbols"/>
              <a:buChar char="▪"/>
            </a:pPr>
            <a:r>
              <a:rPr b="1" i="0" lang="pt-PT" sz="2000" u="none" cap="none" strike="noStrike">
                <a:solidFill>
                  <a:schemeClr val="dk1"/>
                </a:solidFill>
                <a:latin typeface="Helvetica Neue Light"/>
                <a:ea typeface="Helvetica Neue Light"/>
                <a:cs typeface="Helvetica Neue Light"/>
                <a:sym typeface="Helvetica Neue Light"/>
              </a:rPr>
              <a:t>2015 - Spark 1.3 e DataFrame API: </a:t>
            </a:r>
            <a:r>
              <a:rPr i="0" lang="pt-PT" sz="2000" u="none" cap="none" strike="noStrike">
                <a:solidFill>
                  <a:schemeClr val="dk1"/>
                </a:solidFill>
                <a:latin typeface="Helvetica Neue Light"/>
                <a:ea typeface="Helvetica Neue Light"/>
                <a:cs typeface="Helvetica Neue Light"/>
                <a:sym typeface="Helvetica Neue Light"/>
              </a:rPr>
              <a:t>Inspirado pelo DataFrames em R e Python’s Pandas, facilitando a utilização com dado estruturado.</a:t>
            </a:r>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descr="spark, dataframe, pyspark, python, sql" id="794" name="Google Shape;794;p38"/>
          <p:cNvPicPr preferRelativeResize="0"/>
          <p:nvPr/>
        </p:nvPicPr>
        <p:blipFill rotWithShape="1">
          <a:blip r:embed="rId5">
            <a:alphaModFix/>
          </a:blip>
          <a:srcRect b="0" l="0" r="0" t="0"/>
          <a:stretch/>
        </p:blipFill>
        <p:spPr>
          <a:xfrm>
            <a:off x="1727427" y="2649070"/>
            <a:ext cx="4546919" cy="3031279"/>
          </a:xfrm>
          <a:prstGeom prst="rect">
            <a:avLst/>
          </a:prstGeom>
          <a:noFill/>
          <a:ln>
            <a:noFill/>
          </a:ln>
        </p:spPr>
      </p:pic>
      <p:grpSp>
        <p:nvGrpSpPr>
          <p:cNvPr id="795" name="Google Shape;795;p38"/>
          <p:cNvGrpSpPr/>
          <p:nvPr/>
        </p:nvGrpSpPr>
        <p:grpSpPr>
          <a:xfrm>
            <a:off x="197782" y="6523821"/>
            <a:ext cx="8775818" cy="241500"/>
            <a:chOff x="197782" y="6523821"/>
            <a:chExt cx="8775818" cy="241500"/>
          </a:xfrm>
        </p:grpSpPr>
        <p:sp>
          <p:nvSpPr>
            <p:cNvPr id="796" name="Google Shape;796;p38"/>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97" name="Google Shape;797;p38"/>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3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03" name="Google Shape;803;p39"/>
          <p:cNvCxnSpPr/>
          <p:nvPr/>
        </p:nvCxnSpPr>
        <p:spPr>
          <a:xfrm flipH="1" rot="10800000">
            <a:off x="730166" y="599325"/>
            <a:ext cx="8191208" cy="1"/>
          </a:xfrm>
          <a:prstGeom prst="straightConnector1">
            <a:avLst/>
          </a:prstGeom>
          <a:noFill/>
          <a:ln>
            <a:noFill/>
          </a:ln>
        </p:spPr>
      </p:cxnSp>
      <p:sp>
        <p:nvSpPr>
          <p:cNvPr id="804" name="Google Shape;804;p3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805" name="Google Shape;805;p39"/>
          <p:cNvCxnSpPr/>
          <p:nvPr/>
        </p:nvCxnSpPr>
        <p:spPr>
          <a:xfrm flipH="1" rot="10800000">
            <a:off x="231284" y="6422275"/>
            <a:ext cx="8690090" cy="1"/>
          </a:xfrm>
          <a:prstGeom prst="straightConnector1">
            <a:avLst/>
          </a:prstGeom>
          <a:noFill/>
          <a:ln>
            <a:noFill/>
          </a:ln>
        </p:spPr>
      </p:cxnSp>
      <p:sp>
        <p:nvSpPr>
          <p:cNvPr id="806" name="Google Shape;806;p39"/>
          <p:cNvSpPr txBox="1"/>
          <p:nvPr/>
        </p:nvSpPr>
        <p:spPr>
          <a:xfrm>
            <a:off x="615593" y="5856242"/>
            <a:ext cx="756774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050" u="sng">
                <a:solidFill>
                  <a:schemeClr val="hlink"/>
                </a:solidFill>
                <a:latin typeface="Helvetica Neue Light"/>
                <a:ea typeface="Helvetica Neue Light"/>
                <a:cs typeface="Helvetica Neue Light"/>
                <a:sym typeface="Helvetica Neue Light"/>
                <a:hlinkClick r:id="rId4"/>
              </a:rPr>
              <a:t>https://www.linkedin.com/pulse/estruturas-de-dados-do-pandas-rog%C3%A9rio-guimar%C3%A3es-de-campos-j%C3%BAnior?originalSubdomain=pt</a:t>
            </a:r>
            <a:endParaRPr sz="1050">
              <a:latin typeface="Helvetica Neue Light"/>
              <a:ea typeface="Helvetica Neue Light"/>
              <a:cs typeface="Helvetica Neue Light"/>
              <a:sym typeface="Helvetica Neue Light"/>
            </a:endParaRPr>
          </a:p>
        </p:txBody>
      </p:sp>
      <p:sp>
        <p:nvSpPr>
          <p:cNvPr id="807" name="Google Shape;807;p39"/>
          <p:cNvSpPr txBox="1"/>
          <p:nvPr/>
        </p:nvSpPr>
        <p:spPr>
          <a:xfrm>
            <a:off x="102665" y="786314"/>
            <a:ext cx="8616625" cy="99546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None/>
            </a:pPr>
            <a:r>
              <a:rPr b="1" i="0" lang="pt-PT" sz="4000" u="none" cap="none" strike="noStrike">
                <a:solidFill>
                  <a:schemeClr val="dk1"/>
                </a:solidFill>
                <a:latin typeface="Helvetica Neue Light"/>
                <a:ea typeface="Helvetica Neue Light"/>
                <a:cs typeface="Helvetica Neue Light"/>
                <a:sym typeface="Helvetica Neue Light"/>
              </a:rPr>
              <a:t>O que é um DataFrame?</a:t>
            </a:r>
            <a:endParaRPr i="0" sz="40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808" name="Google Shape;808;p39"/>
          <p:cNvPicPr preferRelativeResize="0"/>
          <p:nvPr/>
        </p:nvPicPr>
        <p:blipFill rotWithShape="1">
          <a:blip r:embed="rId5">
            <a:alphaModFix/>
          </a:blip>
          <a:srcRect b="0" l="0" r="0" t="0"/>
          <a:stretch/>
        </p:blipFill>
        <p:spPr>
          <a:xfrm>
            <a:off x="627102" y="1916923"/>
            <a:ext cx="7567750" cy="3630155"/>
          </a:xfrm>
          <a:prstGeom prst="rect">
            <a:avLst/>
          </a:prstGeom>
          <a:noFill/>
          <a:ln>
            <a:noFill/>
          </a:ln>
        </p:spPr>
      </p:pic>
      <p:grpSp>
        <p:nvGrpSpPr>
          <p:cNvPr id="809" name="Google Shape;809;p39"/>
          <p:cNvGrpSpPr/>
          <p:nvPr/>
        </p:nvGrpSpPr>
        <p:grpSpPr>
          <a:xfrm>
            <a:off x="197782" y="6523821"/>
            <a:ext cx="8775818" cy="241500"/>
            <a:chOff x="197782" y="6523821"/>
            <a:chExt cx="8775818" cy="241500"/>
          </a:xfrm>
        </p:grpSpPr>
        <p:sp>
          <p:nvSpPr>
            <p:cNvPr id="810" name="Google Shape;810;p39"/>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11" name="Google Shape;811;p39"/>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 name="Shape 74"/>
        <p:cNvGrpSpPr/>
        <p:nvPr/>
      </p:nvGrpSpPr>
      <p:grpSpPr>
        <a:xfrm>
          <a:off x="0" y="0"/>
          <a:ext cx="0" cy="0"/>
          <a:chOff x="0" y="0"/>
          <a:chExt cx="0" cy="0"/>
        </a:xfrm>
      </p:grpSpPr>
      <p:pic>
        <p:nvPicPr>
          <p:cNvPr id="75" name="Google Shape;75;p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6" name="Google Shape;76;p4"/>
          <p:cNvCxnSpPr/>
          <p:nvPr/>
        </p:nvCxnSpPr>
        <p:spPr>
          <a:xfrm flipH="1" rot="10800000">
            <a:off x="730166" y="599325"/>
            <a:ext cx="8191208" cy="1"/>
          </a:xfrm>
          <a:prstGeom prst="straightConnector1">
            <a:avLst/>
          </a:prstGeom>
          <a:noFill/>
          <a:ln>
            <a:noFill/>
          </a:ln>
        </p:spPr>
      </p:cxnSp>
      <p:sp>
        <p:nvSpPr>
          <p:cNvPr id="77" name="Google Shape;77;p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78" name="Google Shape;78;p4"/>
          <p:cNvCxnSpPr/>
          <p:nvPr/>
        </p:nvCxnSpPr>
        <p:spPr>
          <a:xfrm flipH="1" rot="10800000">
            <a:off x="231284" y="6422275"/>
            <a:ext cx="8690090" cy="1"/>
          </a:xfrm>
          <a:prstGeom prst="straightConnector1">
            <a:avLst/>
          </a:prstGeom>
          <a:noFill/>
          <a:ln>
            <a:noFill/>
          </a:ln>
        </p:spPr>
      </p:cxnSp>
      <p:sp>
        <p:nvSpPr>
          <p:cNvPr id="79" name="Google Shape;79;p4"/>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80" name="Google Shape;80;p4"/>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81" name="Google Shape;81;p4"/>
          <p:cNvSpPr txBox="1"/>
          <p:nvPr>
            <p:ph type="title"/>
          </p:nvPr>
        </p:nvSpPr>
        <p:spPr>
          <a:xfrm>
            <a:off x="300952" y="771245"/>
            <a:ext cx="8620422"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Variedade</a:t>
            </a:r>
            <a:endParaRPr/>
          </a:p>
        </p:txBody>
      </p:sp>
      <p:pic>
        <p:nvPicPr>
          <p:cNvPr id="82" name="Google Shape;82;p4"/>
          <p:cNvPicPr preferRelativeResize="0"/>
          <p:nvPr/>
        </p:nvPicPr>
        <p:blipFill rotWithShape="1">
          <a:blip r:embed="rId4">
            <a:alphaModFix/>
          </a:blip>
          <a:srcRect b="0" l="0" r="0" t="0"/>
          <a:stretch/>
        </p:blipFill>
        <p:spPr>
          <a:xfrm>
            <a:off x="1286343" y="1418021"/>
            <a:ext cx="6020148" cy="4690179"/>
          </a:xfrm>
          <a:prstGeom prst="rect">
            <a:avLst/>
          </a:prstGeom>
          <a:noFill/>
          <a:ln>
            <a:noFill/>
          </a:ln>
        </p:spPr>
      </p:pic>
      <p:sp>
        <p:nvSpPr>
          <p:cNvPr id="83" name="Google Shape;83;p4"/>
          <p:cNvSpPr txBox="1"/>
          <p:nvPr/>
        </p:nvSpPr>
        <p:spPr>
          <a:xfrm>
            <a:off x="113001" y="5956006"/>
            <a:ext cx="602014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https://deep-talk.medium.com/80-of-the-worlds-data-is-unstructured-7278e2ba6b</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4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17" name="Google Shape;817;p40"/>
          <p:cNvCxnSpPr/>
          <p:nvPr/>
        </p:nvCxnSpPr>
        <p:spPr>
          <a:xfrm flipH="1" rot="10800000">
            <a:off x="730166" y="599325"/>
            <a:ext cx="8191208" cy="1"/>
          </a:xfrm>
          <a:prstGeom prst="straightConnector1">
            <a:avLst/>
          </a:prstGeom>
          <a:noFill/>
          <a:ln>
            <a:noFill/>
          </a:ln>
        </p:spPr>
      </p:cxnSp>
      <p:sp>
        <p:nvSpPr>
          <p:cNvPr id="818" name="Google Shape;818;p4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819" name="Google Shape;819;p40"/>
          <p:cNvSpPr txBox="1"/>
          <p:nvPr/>
        </p:nvSpPr>
        <p:spPr>
          <a:xfrm>
            <a:off x="217013" y="5986786"/>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https://www.linkedin.com/pulse/unleashing-efficiency-pyspark-scripting-vs-sql-venkatagiri-ramesh-oasrc/</a:t>
            </a:r>
            <a:endParaRPr sz="1200">
              <a:latin typeface="Helvetica Neue Light"/>
              <a:ea typeface="Helvetica Neue Light"/>
              <a:cs typeface="Helvetica Neue Light"/>
              <a:sym typeface="Helvetica Neue Light"/>
            </a:endParaRPr>
          </a:p>
        </p:txBody>
      </p:sp>
      <p:sp>
        <p:nvSpPr>
          <p:cNvPr id="820" name="Google Shape;820;p40"/>
          <p:cNvSpPr txBox="1"/>
          <p:nvPr/>
        </p:nvSpPr>
        <p:spPr>
          <a:xfrm>
            <a:off x="102665" y="928989"/>
            <a:ext cx="8616625" cy="749242"/>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Manipulando DataFrame (Pyspark x SQL)</a:t>
            </a:r>
            <a:endParaRPr b="1" i="0" sz="2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descr="Unleashing Efficiency: PySpark Scripting vs. SQL" id="821" name="Google Shape;821;p40"/>
          <p:cNvPicPr preferRelativeResize="0"/>
          <p:nvPr/>
        </p:nvPicPr>
        <p:blipFill rotWithShape="1">
          <a:blip r:embed="rId5">
            <a:alphaModFix/>
          </a:blip>
          <a:srcRect b="0" l="0" r="0" t="0"/>
          <a:stretch/>
        </p:blipFill>
        <p:spPr>
          <a:xfrm>
            <a:off x="2689453" y="1322138"/>
            <a:ext cx="2981325" cy="1533525"/>
          </a:xfrm>
          <a:prstGeom prst="rect">
            <a:avLst/>
          </a:prstGeom>
          <a:noFill/>
          <a:ln>
            <a:noFill/>
          </a:ln>
        </p:spPr>
      </p:pic>
      <p:graphicFrame>
        <p:nvGraphicFramePr>
          <p:cNvPr id="822" name="Google Shape;822;p40"/>
          <p:cNvGraphicFramePr/>
          <p:nvPr/>
        </p:nvGraphicFramePr>
        <p:xfrm>
          <a:off x="1039807" y="2751909"/>
          <a:ext cx="3000000" cy="3000000"/>
        </p:xfrm>
        <a:graphic>
          <a:graphicData uri="http://schemas.openxmlformats.org/drawingml/2006/table">
            <a:tbl>
              <a:tblPr>
                <a:noFill/>
                <a:tableStyleId>{DDBB739D-0FB1-4F07-9ED3-FF9C2F291959}</a:tableStyleId>
              </a:tblPr>
              <a:tblGrid>
                <a:gridCol w="3087975"/>
                <a:gridCol w="2003000"/>
                <a:gridCol w="2003000"/>
              </a:tblGrid>
              <a:tr h="283325">
                <a:tc>
                  <a:txBody>
                    <a:bodyPr/>
                    <a:lstStyle/>
                    <a:p>
                      <a:pPr indent="0" lvl="0" marL="0" marR="0" rtl="0" algn="ctr">
                        <a:spcBef>
                          <a:spcPts val="0"/>
                        </a:spcBef>
                        <a:spcAft>
                          <a:spcPts val="0"/>
                        </a:spcAft>
                        <a:buNone/>
                      </a:pPr>
                      <a:r>
                        <a:rPr lang="pt-PT" sz="900" u="none" cap="none" strike="noStrike"/>
                        <a:t>PySpark</a:t>
                      </a:r>
                      <a:endParaRPr b="1" i="0" sz="900" u="none" cap="none" strike="noStrike">
                        <a:solidFill>
                          <a:srgbClr val="000000"/>
                        </a:solidFill>
                        <a:latin typeface="Arial"/>
                        <a:ea typeface="Arial"/>
                        <a:cs typeface="Arial"/>
                        <a:sym typeface="Arial"/>
                      </a:endParaRPr>
                    </a:p>
                  </a:txBody>
                  <a:tcPr marT="3625" marB="0" marR="3625" marL="3625" anchor="ctr"/>
                </a:tc>
                <a:tc>
                  <a:txBody>
                    <a:bodyPr/>
                    <a:lstStyle/>
                    <a:p>
                      <a:pPr indent="0" lvl="0" marL="0" marR="0" rtl="0" algn="ctr">
                        <a:spcBef>
                          <a:spcPts val="0"/>
                        </a:spcBef>
                        <a:spcAft>
                          <a:spcPts val="0"/>
                        </a:spcAft>
                        <a:buNone/>
                      </a:pPr>
                      <a:r>
                        <a:rPr lang="pt-PT" sz="900" u="none" cap="none" strike="noStrike"/>
                        <a:t>Descrição</a:t>
                      </a:r>
                      <a:endParaRPr b="1" i="0" sz="900" u="none" cap="none" strike="noStrike">
                        <a:solidFill>
                          <a:srgbClr val="000000"/>
                        </a:solidFill>
                        <a:latin typeface="Arial"/>
                        <a:ea typeface="Arial"/>
                        <a:cs typeface="Arial"/>
                        <a:sym typeface="Arial"/>
                      </a:endParaRPr>
                    </a:p>
                  </a:txBody>
                  <a:tcPr marT="3625" marB="0" marR="3625" marL="3625" anchor="ctr"/>
                </a:tc>
                <a:tc>
                  <a:txBody>
                    <a:bodyPr/>
                    <a:lstStyle/>
                    <a:p>
                      <a:pPr indent="0" lvl="0" marL="0" marR="0" rtl="0" algn="ctr">
                        <a:spcBef>
                          <a:spcPts val="0"/>
                        </a:spcBef>
                        <a:spcAft>
                          <a:spcPts val="0"/>
                        </a:spcAft>
                        <a:buNone/>
                      </a:pPr>
                      <a:r>
                        <a:rPr lang="pt-PT" sz="900" u="none" cap="none" strike="noStrike"/>
                        <a:t>SQL</a:t>
                      </a:r>
                      <a:endParaRPr b="1" i="0" sz="900" u="none" cap="none" strike="noStrike">
                        <a:solidFill>
                          <a:srgbClr val="000000"/>
                        </a:solidFill>
                        <a:latin typeface="Arial"/>
                        <a:ea typeface="Arial"/>
                        <a:cs typeface="Arial"/>
                        <a:sym typeface="Arial"/>
                      </a:endParaRPr>
                    </a:p>
                  </a:txBody>
                  <a:tcPr marT="3625" marB="0" marR="3625" marL="3625" anchor="ctr"/>
                </a:tc>
              </a:tr>
              <a:tr h="495800">
                <a:tc>
                  <a:txBody>
                    <a:bodyPr/>
                    <a:lstStyle/>
                    <a:p>
                      <a:pPr indent="0" lvl="0" marL="0" marR="0" rtl="0" algn="ctr">
                        <a:spcBef>
                          <a:spcPts val="0"/>
                        </a:spcBef>
                        <a:spcAft>
                          <a:spcPts val="0"/>
                        </a:spcAft>
                        <a:buNone/>
                      </a:pPr>
                      <a:r>
                        <a:rPr lang="pt-PT" sz="900" u="none" cap="none" strike="noStrike"/>
                        <a:t>df.show(n)</a:t>
                      </a:r>
                      <a:endParaRPr b="0" i="0" sz="900" u="none" cap="none" strike="noStrike">
                        <a:solidFill>
                          <a:srgbClr val="000000"/>
                        </a:solidFill>
                        <a:latin typeface="Arimo"/>
                        <a:ea typeface="Arimo"/>
                        <a:cs typeface="Arimo"/>
                        <a:sym typeface="Arimo"/>
                      </a:endParaRPr>
                    </a:p>
                  </a:txBody>
                  <a:tcPr marT="3625" marB="0" marR="3625" marL="3625" anchor="ctr"/>
                </a:tc>
                <a:tc>
                  <a:txBody>
                    <a:bodyPr/>
                    <a:lstStyle/>
                    <a:p>
                      <a:pPr indent="0" lvl="0" marL="0" marR="0" rtl="0" algn="ctr">
                        <a:spcBef>
                          <a:spcPts val="0"/>
                        </a:spcBef>
                        <a:spcAft>
                          <a:spcPts val="0"/>
                        </a:spcAft>
                        <a:buNone/>
                      </a:pPr>
                      <a:r>
                        <a:rPr lang="pt-PT" sz="900" u="none" cap="none" strike="noStrike"/>
                        <a:t>Mostra as primeiras n linhas do DataFrame.</a:t>
                      </a:r>
                      <a:endParaRPr b="0" i="0" sz="900" u="none" cap="none" strike="noStrike">
                        <a:solidFill>
                          <a:srgbClr val="000000"/>
                        </a:solidFill>
                        <a:latin typeface="Arial"/>
                        <a:ea typeface="Arial"/>
                        <a:cs typeface="Arial"/>
                        <a:sym typeface="Arial"/>
                      </a:endParaRPr>
                    </a:p>
                  </a:txBody>
                  <a:tcPr marT="3625" marB="0" marR="3625" marL="3625" anchor="ctr"/>
                </a:tc>
                <a:tc>
                  <a:txBody>
                    <a:bodyPr/>
                    <a:lstStyle/>
                    <a:p>
                      <a:pPr indent="0" lvl="0" marL="0" marR="0" rtl="0" algn="ctr">
                        <a:spcBef>
                          <a:spcPts val="0"/>
                        </a:spcBef>
                        <a:spcAft>
                          <a:spcPts val="0"/>
                        </a:spcAft>
                        <a:buNone/>
                      </a:pPr>
                      <a:r>
                        <a:rPr lang="pt-PT" sz="900" u="none" cap="none" strike="noStrike"/>
                        <a:t>SELECT * FROM tabela LIMIT n;</a:t>
                      </a:r>
                      <a:endParaRPr b="0" i="0" sz="900" u="none" cap="none" strike="noStrike">
                        <a:solidFill>
                          <a:srgbClr val="000000"/>
                        </a:solidFill>
                        <a:latin typeface="Arimo"/>
                        <a:ea typeface="Arimo"/>
                        <a:cs typeface="Arimo"/>
                        <a:sym typeface="Arimo"/>
                      </a:endParaRPr>
                    </a:p>
                  </a:txBody>
                  <a:tcPr marT="3625" marB="0" marR="3625" marL="3625" anchor="ctr"/>
                </a:tc>
              </a:tr>
              <a:tr h="424975">
                <a:tc>
                  <a:txBody>
                    <a:bodyPr/>
                    <a:lstStyle/>
                    <a:p>
                      <a:pPr indent="0" lvl="0" marL="0" marR="0" rtl="0" algn="ctr">
                        <a:spcBef>
                          <a:spcPts val="0"/>
                        </a:spcBef>
                        <a:spcAft>
                          <a:spcPts val="0"/>
                        </a:spcAft>
                        <a:buNone/>
                      </a:pPr>
                      <a:r>
                        <a:rPr lang="pt-PT" sz="900" u="none" cap="none" strike="noStrike"/>
                        <a:t>df.printSchema()</a:t>
                      </a:r>
                      <a:endParaRPr b="0" i="0" sz="900" u="none" cap="none" strike="noStrike">
                        <a:solidFill>
                          <a:srgbClr val="000000"/>
                        </a:solidFill>
                        <a:latin typeface="Arimo"/>
                        <a:ea typeface="Arimo"/>
                        <a:cs typeface="Arimo"/>
                        <a:sym typeface="Arimo"/>
                      </a:endParaRPr>
                    </a:p>
                  </a:txBody>
                  <a:tcPr marT="3625" marB="0" marR="3625" marL="3625" anchor="ctr"/>
                </a:tc>
                <a:tc>
                  <a:txBody>
                    <a:bodyPr/>
                    <a:lstStyle/>
                    <a:p>
                      <a:pPr indent="0" lvl="0" marL="0" marR="0" rtl="0" algn="ctr">
                        <a:spcBef>
                          <a:spcPts val="0"/>
                        </a:spcBef>
                        <a:spcAft>
                          <a:spcPts val="0"/>
                        </a:spcAft>
                        <a:buNone/>
                      </a:pPr>
                      <a:r>
                        <a:rPr lang="pt-PT" sz="900" u="none" cap="none" strike="noStrike"/>
                        <a:t>Exibe o esquema (estrutura) do DataFrame.</a:t>
                      </a:r>
                      <a:endParaRPr b="0" i="0" sz="900" u="none" cap="none" strike="noStrike">
                        <a:solidFill>
                          <a:srgbClr val="000000"/>
                        </a:solidFill>
                        <a:latin typeface="Arial"/>
                        <a:ea typeface="Arial"/>
                        <a:cs typeface="Arial"/>
                        <a:sym typeface="Arial"/>
                      </a:endParaRPr>
                    </a:p>
                  </a:txBody>
                  <a:tcPr marT="3625" marB="0" marR="3625" marL="3625" anchor="ctr"/>
                </a:tc>
                <a:tc>
                  <a:txBody>
                    <a:bodyPr/>
                    <a:lstStyle/>
                    <a:p>
                      <a:pPr indent="0" lvl="0" marL="0" marR="0" rtl="0" algn="ctr">
                        <a:spcBef>
                          <a:spcPts val="0"/>
                        </a:spcBef>
                        <a:spcAft>
                          <a:spcPts val="0"/>
                        </a:spcAft>
                        <a:buNone/>
                      </a:pPr>
                      <a:r>
                        <a:rPr lang="pt-PT" sz="900" u="none" cap="none" strike="noStrike"/>
                        <a:t>DESCRIBE tabela;</a:t>
                      </a:r>
                      <a:endParaRPr b="0" i="0" sz="900" u="none" cap="none" strike="noStrike">
                        <a:solidFill>
                          <a:srgbClr val="000000"/>
                        </a:solidFill>
                        <a:latin typeface="Arimo"/>
                        <a:ea typeface="Arimo"/>
                        <a:cs typeface="Arimo"/>
                        <a:sym typeface="Arimo"/>
                      </a:endParaRPr>
                    </a:p>
                  </a:txBody>
                  <a:tcPr marT="3625" marB="0" marR="3625" marL="3625" anchor="ctr"/>
                </a:tc>
              </a:tr>
              <a:tr h="495800">
                <a:tc>
                  <a:txBody>
                    <a:bodyPr/>
                    <a:lstStyle/>
                    <a:p>
                      <a:pPr indent="0" lvl="0" marL="0" marR="0" rtl="0" algn="ctr">
                        <a:spcBef>
                          <a:spcPts val="0"/>
                        </a:spcBef>
                        <a:spcAft>
                          <a:spcPts val="0"/>
                        </a:spcAft>
                        <a:buNone/>
                      </a:pPr>
                      <a:r>
                        <a:rPr lang="pt-PT" sz="900" u="none" cap="none" strike="noStrike"/>
                        <a:t>df.select("coluna")</a:t>
                      </a:r>
                      <a:endParaRPr b="0" i="0" sz="900" u="none" cap="none" strike="noStrike">
                        <a:solidFill>
                          <a:srgbClr val="000000"/>
                        </a:solidFill>
                        <a:latin typeface="Arimo"/>
                        <a:ea typeface="Arimo"/>
                        <a:cs typeface="Arimo"/>
                        <a:sym typeface="Arimo"/>
                      </a:endParaRPr>
                    </a:p>
                  </a:txBody>
                  <a:tcPr marT="3625" marB="0" marR="3625" marL="3625" anchor="ctr"/>
                </a:tc>
                <a:tc>
                  <a:txBody>
                    <a:bodyPr/>
                    <a:lstStyle/>
                    <a:p>
                      <a:pPr indent="0" lvl="0" marL="0" marR="0" rtl="0" algn="ctr">
                        <a:spcBef>
                          <a:spcPts val="0"/>
                        </a:spcBef>
                        <a:spcAft>
                          <a:spcPts val="0"/>
                        </a:spcAft>
                        <a:buNone/>
                      </a:pPr>
                      <a:r>
                        <a:rPr lang="pt-PT" sz="900" u="none" cap="none" strike="noStrike"/>
                        <a:t>Seleciona uma coluna específica do DataFrame.</a:t>
                      </a:r>
                      <a:endParaRPr b="0" i="0" sz="900" u="none" cap="none" strike="noStrike">
                        <a:solidFill>
                          <a:srgbClr val="000000"/>
                        </a:solidFill>
                        <a:latin typeface="Arial"/>
                        <a:ea typeface="Arial"/>
                        <a:cs typeface="Arial"/>
                        <a:sym typeface="Arial"/>
                      </a:endParaRPr>
                    </a:p>
                  </a:txBody>
                  <a:tcPr marT="3625" marB="0" marR="3625" marL="3625" anchor="ctr"/>
                </a:tc>
                <a:tc>
                  <a:txBody>
                    <a:bodyPr/>
                    <a:lstStyle/>
                    <a:p>
                      <a:pPr indent="0" lvl="0" marL="0" marR="0" rtl="0" algn="ctr">
                        <a:spcBef>
                          <a:spcPts val="0"/>
                        </a:spcBef>
                        <a:spcAft>
                          <a:spcPts val="0"/>
                        </a:spcAft>
                        <a:buNone/>
                      </a:pPr>
                      <a:r>
                        <a:rPr lang="pt-PT" sz="900" u="none" cap="none" strike="noStrike"/>
                        <a:t>SELECT coluna FROM tabela;</a:t>
                      </a:r>
                      <a:endParaRPr b="0" i="0" sz="900" u="none" cap="none" strike="noStrike">
                        <a:solidFill>
                          <a:srgbClr val="000000"/>
                        </a:solidFill>
                        <a:latin typeface="Arimo"/>
                        <a:ea typeface="Arimo"/>
                        <a:cs typeface="Arimo"/>
                        <a:sym typeface="Arimo"/>
                      </a:endParaRPr>
                    </a:p>
                  </a:txBody>
                  <a:tcPr marT="3625" marB="0" marR="3625" marL="3625" anchor="ctr"/>
                </a:tc>
              </a:tr>
              <a:tr h="566625">
                <a:tc>
                  <a:txBody>
                    <a:bodyPr/>
                    <a:lstStyle/>
                    <a:p>
                      <a:pPr indent="0" lvl="0" marL="0" marR="0" rtl="0" algn="ctr">
                        <a:spcBef>
                          <a:spcPts val="0"/>
                        </a:spcBef>
                        <a:spcAft>
                          <a:spcPts val="0"/>
                        </a:spcAft>
                        <a:buNone/>
                      </a:pPr>
                      <a:r>
                        <a:rPr lang="pt-PT" sz="900" u="none" cap="none" strike="noStrike"/>
                        <a:t>df.filter(df["coluna"] &gt; valor)</a:t>
                      </a:r>
                      <a:endParaRPr b="0" i="0" sz="900" u="none" cap="none" strike="noStrike">
                        <a:solidFill>
                          <a:srgbClr val="000000"/>
                        </a:solidFill>
                        <a:latin typeface="Arimo"/>
                        <a:ea typeface="Arimo"/>
                        <a:cs typeface="Arimo"/>
                        <a:sym typeface="Arimo"/>
                      </a:endParaRPr>
                    </a:p>
                  </a:txBody>
                  <a:tcPr marT="3625" marB="0" marR="3625" marL="3625" anchor="ctr"/>
                </a:tc>
                <a:tc>
                  <a:txBody>
                    <a:bodyPr/>
                    <a:lstStyle/>
                    <a:p>
                      <a:pPr indent="0" lvl="0" marL="0" marR="0" rtl="0" algn="ctr">
                        <a:spcBef>
                          <a:spcPts val="0"/>
                        </a:spcBef>
                        <a:spcAft>
                          <a:spcPts val="0"/>
                        </a:spcAft>
                        <a:buNone/>
                      </a:pPr>
                      <a:r>
                        <a:rPr lang="pt-PT" sz="900" u="none" cap="none" strike="noStrike"/>
                        <a:t>Filtra as linhas do DataFrame com base em uma condição.</a:t>
                      </a:r>
                      <a:endParaRPr b="0" i="0" sz="900" u="none" cap="none" strike="noStrike">
                        <a:solidFill>
                          <a:srgbClr val="000000"/>
                        </a:solidFill>
                        <a:latin typeface="Arial"/>
                        <a:ea typeface="Arial"/>
                        <a:cs typeface="Arial"/>
                        <a:sym typeface="Arial"/>
                      </a:endParaRPr>
                    </a:p>
                  </a:txBody>
                  <a:tcPr marT="3625" marB="0" marR="3625" marL="3625" anchor="ctr"/>
                </a:tc>
                <a:tc>
                  <a:txBody>
                    <a:bodyPr/>
                    <a:lstStyle/>
                    <a:p>
                      <a:pPr indent="0" lvl="0" marL="0" marR="0" rtl="0" algn="ctr">
                        <a:spcBef>
                          <a:spcPts val="0"/>
                        </a:spcBef>
                        <a:spcAft>
                          <a:spcPts val="0"/>
                        </a:spcAft>
                        <a:buNone/>
                      </a:pPr>
                      <a:r>
                        <a:rPr lang="pt-PT" sz="900" u="none" cap="none" strike="noStrike"/>
                        <a:t>SELECT * FROM tabela WHERE coluna &gt; valor;</a:t>
                      </a:r>
                      <a:endParaRPr b="0" i="0" sz="900" u="none" cap="none" strike="noStrike">
                        <a:solidFill>
                          <a:srgbClr val="000000"/>
                        </a:solidFill>
                        <a:latin typeface="Arimo"/>
                        <a:ea typeface="Arimo"/>
                        <a:cs typeface="Arimo"/>
                        <a:sym typeface="Arimo"/>
                      </a:endParaRPr>
                    </a:p>
                  </a:txBody>
                  <a:tcPr marT="3625" marB="0" marR="3625" marL="3625" anchor="ctr"/>
                </a:tc>
              </a:tr>
              <a:tr h="708300">
                <a:tc>
                  <a:txBody>
                    <a:bodyPr/>
                    <a:lstStyle/>
                    <a:p>
                      <a:pPr indent="0" lvl="0" marL="0" marR="0" rtl="0" algn="ctr">
                        <a:spcBef>
                          <a:spcPts val="0"/>
                        </a:spcBef>
                        <a:spcAft>
                          <a:spcPts val="0"/>
                        </a:spcAft>
                        <a:buNone/>
                      </a:pPr>
                      <a:r>
                        <a:rPr lang="pt-PT" sz="900" u="none" cap="none" strike="noStrike"/>
                        <a:t>df.groupBy("coluna").count()</a:t>
                      </a:r>
                      <a:endParaRPr b="0" i="0" sz="900" u="none" cap="none" strike="noStrike">
                        <a:solidFill>
                          <a:srgbClr val="000000"/>
                        </a:solidFill>
                        <a:latin typeface="Arimo"/>
                        <a:ea typeface="Arimo"/>
                        <a:cs typeface="Arimo"/>
                        <a:sym typeface="Arimo"/>
                      </a:endParaRPr>
                    </a:p>
                  </a:txBody>
                  <a:tcPr marT="3625" marB="0" marR="3625" marL="3625" anchor="ctr"/>
                </a:tc>
                <a:tc>
                  <a:txBody>
                    <a:bodyPr/>
                    <a:lstStyle/>
                    <a:p>
                      <a:pPr indent="0" lvl="0" marL="0" marR="0" rtl="0" algn="ctr">
                        <a:spcBef>
                          <a:spcPts val="0"/>
                        </a:spcBef>
                        <a:spcAft>
                          <a:spcPts val="0"/>
                        </a:spcAft>
                        <a:buNone/>
                      </a:pPr>
                      <a:r>
                        <a:rPr lang="pt-PT" sz="900" u="none" cap="none" strike="noStrike"/>
                        <a:t>Agrupa o DataFrame por uma coluna e conta o número de ocorrências.</a:t>
                      </a:r>
                      <a:endParaRPr b="0" i="0" sz="900" u="none" cap="none" strike="noStrike">
                        <a:solidFill>
                          <a:srgbClr val="000000"/>
                        </a:solidFill>
                        <a:latin typeface="Arial"/>
                        <a:ea typeface="Arial"/>
                        <a:cs typeface="Arial"/>
                        <a:sym typeface="Arial"/>
                      </a:endParaRPr>
                    </a:p>
                  </a:txBody>
                  <a:tcPr marT="3625" marB="0" marR="3625" marL="3625" anchor="ctr"/>
                </a:tc>
                <a:tc>
                  <a:txBody>
                    <a:bodyPr/>
                    <a:lstStyle/>
                    <a:p>
                      <a:pPr indent="0" lvl="0" marL="0" marR="0" rtl="0" algn="ctr">
                        <a:spcBef>
                          <a:spcPts val="0"/>
                        </a:spcBef>
                        <a:spcAft>
                          <a:spcPts val="0"/>
                        </a:spcAft>
                        <a:buNone/>
                      </a:pPr>
                      <a:r>
                        <a:rPr lang="pt-PT" sz="900" u="none" cap="none" strike="noStrike"/>
                        <a:t>SELECT coluna, COUNT(*) FROM tabela GROUP BY coluna;</a:t>
                      </a:r>
                      <a:endParaRPr b="0" i="0" sz="900" u="none" cap="none" strike="noStrike">
                        <a:solidFill>
                          <a:srgbClr val="000000"/>
                        </a:solidFill>
                        <a:latin typeface="Arimo"/>
                        <a:ea typeface="Arimo"/>
                        <a:cs typeface="Arimo"/>
                        <a:sym typeface="Arimo"/>
                      </a:endParaRPr>
                    </a:p>
                  </a:txBody>
                  <a:tcPr marT="3625" marB="0" marR="3625" marL="3625" anchor="ctr"/>
                </a:tc>
              </a:tr>
            </a:tbl>
          </a:graphicData>
        </a:graphic>
      </p:graphicFrame>
      <p:grpSp>
        <p:nvGrpSpPr>
          <p:cNvPr id="823" name="Google Shape;823;p40"/>
          <p:cNvGrpSpPr/>
          <p:nvPr/>
        </p:nvGrpSpPr>
        <p:grpSpPr>
          <a:xfrm>
            <a:off x="197782" y="6523821"/>
            <a:ext cx="8775818" cy="241500"/>
            <a:chOff x="197782" y="6523821"/>
            <a:chExt cx="8775818" cy="241500"/>
          </a:xfrm>
        </p:grpSpPr>
        <p:sp>
          <p:nvSpPr>
            <p:cNvPr id="824" name="Google Shape;824;p40"/>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25" name="Google Shape;825;p40"/>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4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31" name="Google Shape;831;p41"/>
          <p:cNvCxnSpPr/>
          <p:nvPr/>
        </p:nvCxnSpPr>
        <p:spPr>
          <a:xfrm flipH="1" rot="10800000">
            <a:off x="730166" y="599325"/>
            <a:ext cx="8191208" cy="1"/>
          </a:xfrm>
          <a:prstGeom prst="straightConnector1">
            <a:avLst/>
          </a:prstGeom>
          <a:noFill/>
          <a:ln>
            <a:noFill/>
          </a:ln>
        </p:spPr>
      </p:cxnSp>
      <p:sp>
        <p:nvSpPr>
          <p:cNvPr id="832" name="Google Shape;832;p4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833" name="Google Shape;833;p41"/>
          <p:cNvCxnSpPr/>
          <p:nvPr/>
        </p:nvCxnSpPr>
        <p:spPr>
          <a:xfrm flipH="1" rot="10800000">
            <a:off x="231284" y="6422275"/>
            <a:ext cx="8690090" cy="1"/>
          </a:xfrm>
          <a:prstGeom prst="straightConnector1">
            <a:avLst/>
          </a:prstGeom>
          <a:noFill/>
          <a:ln>
            <a:noFill/>
          </a:ln>
        </p:spPr>
      </p:cxnSp>
      <p:sp>
        <p:nvSpPr>
          <p:cNvPr id="834" name="Google Shape;834;p41"/>
          <p:cNvSpPr txBox="1"/>
          <p:nvPr/>
        </p:nvSpPr>
        <p:spPr>
          <a:xfrm>
            <a:off x="952791" y="6008413"/>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RDD x Dataframe</a:t>
            </a:r>
            <a:endParaRPr sz="1200">
              <a:latin typeface="Helvetica Neue Light"/>
              <a:ea typeface="Helvetica Neue Light"/>
              <a:cs typeface="Helvetica Neue Light"/>
              <a:sym typeface="Helvetica Neue Light"/>
            </a:endParaRPr>
          </a:p>
        </p:txBody>
      </p:sp>
      <p:pic>
        <p:nvPicPr>
          <p:cNvPr id="835" name="Google Shape;835;p41"/>
          <p:cNvPicPr preferRelativeResize="0"/>
          <p:nvPr/>
        </p:nvPicPr>
        <p:blipFill rotWithShape="1">
          <a:blip r:embed="rId5">
            <a:alphaModFix/>
          </a:blip>
          <a:srcRect b="0" l="0" r="0" t="0"/>
          <a:stretch/>
        </p:blipFill>
        <p:spPr>
          <a:xfrm>
            <a:off x="952792" y="969405"/>
            <a:ext cx="6280473" cy="3168813"/>
          </a:xfrm>
          <a:prstGeom prst="rect">
            <a:avLst/>
          </a:prstGeom>
          <a:noFill/>
          <a:ln>
            <a:noFill/>
          </a:ln>
        </p:spPr>
      </p:pic>
      <p:sp>
        <p:nvSpPr>
          <p:cNvPr id="836" name="Google Shape;836;p41"/>
          <p:cNvSpPr txBox="1"/>
          <p:nvPr/>
        </p:nvSpPr>
        <p:spPr>
          <a:xfrm>
            <a:off x="952792" y="4241644"/>
            <a:ext cx="756774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PT" sz="1600">
                <a:latin typeface="Helvetica Neue Light"/>
                <a:ea typeface="Helvetica Neue Light"/>
                <a:cs typeface="Helvetica Neue Light"/>
                <a:sym typeface="Helvetica Neue Light"/>
              </a:rPr>
              <a:t>RDD: </a:t>
            </a:r>
            <a:r>
              <a:rPr lang="pt-PT" sz="1600">
                <a:latin typeface="Helvetica Neue Light"/>
                <a:ea typeface="Helvetica Neue Light"/>
                <a:cs typeface="Helvetica Neue Light"/>
                <a:sym typeface="Helvetica Neue Light"/>
              </a:rPr>
              <a:t>Quando você precisa de controle fino sobre o fluxo de trabalho e o tipo de dados, ou está lidando com dados não estruturados.</a:t>
            </a:r>
            <a:endParaRPr/>
          </a:p>
          <a:p>
            <a:pPr indent="0" lvl="0" marL="0" marR="0" rtl="0" algn="l">
              <a:spcBef>
                <a:spcPts val="0"/>
              </a:spcBef>
              <a:spcAft>
                <a:spcPts val="0"/>
              </a:spcAft>
              <a:buNone/>
            </a:pPr>
            <a:r>
              <a:rPr b="1" lang="pt-PT" sz="1600">
                <a:latin typeface="Helvetica Neue Light"/>
                <a:ea typeface="Helvetica Neue Light"/>
                <a:cs typeface="Helvetica Neue Light"/>
                <a:sym typeface="Helvetica Neue Light"/>
              </a:rPr>
              <a:t>DataFrame: </a:t>
            </a:r>
            <a:r>
              <a:rPr lang="pt-PT" sz="1600">
                <a:latin typeface="Helvetica Neue Light"/>
                <a:ea typeface="Helvetica Neue Light"/>
                <a:cs typeface="Helvetica Neue Light"/>
                <a:sym typeface="Helvetica Neue Light"/>
              </a:rPr>
              <a:t>Para operações que se assemelham a SQL e quando o desempenho é uma prioridade, especialmente para dados tabulares.</a:t>
            </a:r>
            <a:endParaRPr/>
          </a:p>
          <a:p>
            <a:pPr indent="0" lvl="0" marL="0" marR="0" rtl="0" algn="l">
              <a:spcBef>
                <a:spcPts val="0"/>
              </a:spcBef>
              <a:spcAft>
                <a:spcPts val="0"/>
              </a:spcAft>
              <a:buNone/>
            </a:pPr>
            <a:r>
              <a:rPr b="1" lang="pt-PT" sz="1600">
                <a:latin typeface="Helvetica Neue Light"/>
                <a:ea typeface="Helvetica Neue Light"/>
                <a:cs typeface="Helvetica Neue Light"/>
                <a:sym typeface="Helvetica Neue Light"/>
              </a:rPr>
              <a:t>Dataset: </a:t>
            </a:r>
            <a:r>
              <a:rPr lang="pt-PT" sz="1600">
                <a:latin typeface="Helvetica Neue Light"/>
                <a:ea typeface="Helvetica Neue Light"/>
                <a:cs typeface="Helvetica Neue Light"/>
                <a:sym typeface="Helvetica Neue Light"/>
              </a:rPr>
              <a:t>Quando você precisa de segurança de tipos em tempo de compilação e também deseja a eficiência de execução otimizada. </a:t>
            </a:r>
            <a:endParaRPr/>
          </a:p>
        </p:txBody>
      </p:sp>
      <p:grpSp>
        <p:nvGrpSpPr>
          <p:cNvPr id="837" name="Google Shape;837;p41"/>
          <p:cNvGrpSpPr/>
          <p:nvPr/>
        </p:nvGrpSpPr>
        <p:grpSpPr>
          <a:xfrm>
            <a:off x="197782" y="6523821"/>
            <a:ext cx="8775818" cy="241500"/>
            <a:chOff x="197782" y="6523821"/>
            <a:chExt cx="8775818" cy="241500"/>
          </a:xfrm>
        </p:grpSpPr>
        <p:sp>
          <p:nvSpPr>
            <p:cNvPr id="838" name="Google Shape;838;p41"/>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39" name="Google Shape;839;p41"/>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4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45" name="Google Shape;845;p42"/>
          <p:cNvCxnSpPr/>
          <p:nvPr/>
        </p:nvCxnSpPr>
        <p:spPr>
          <a:xfrm flipH="1" rot="10800000">
            <a:off x="730166" y="599325"/>
            <a:ext cx="8191208" cy="1"/>
          </a:xfrm>
          <a:prstGeom prst="straightConnector1">
            <a:avLst/>
          </a:prstGeom>
          <a:noFill/>
          <a:ln>
            <a:noFill/>
          </a:ln>
        </p:spPr>
      </p:cxnSp>
      <p:sp>
        <p:nvSpPr>
          <p:cNvPr id="846" name="Google Shape;846;p4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847" name="Google Shape;847;p42"/>
          <p:cNvSpPr txBox="1"/>
          <p:nvPr/>
        </p:nvSpPr>
        <p:spPr>
          <a:xfrm>
            <a:off x="730166" y="6041295"/>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Pyspark Colab</a:t>
            </a:r>
            <a:endParaRPr sz="1200">
              <a:latin typeface="Helvetica Neue Light"/>
              <a:ea typeface="Helvetica Neue Light"/>
              <a:cs typeface="Helvetica Neue Light"/>
              <a:sym typeface="Helvetica Neue Light"/>
            </a:endParaRPr>
          </a:p>
        </p:txBody>
      </p:sp>
      <p:sp>
        <p:nvSpPr>
          <p:cNvPr id="848" name="Google Shape;848;p42"/>
          <p:cNvSpPr txBox="1"/>
          <p:nvPr/>
        </p:nvSpPr>
        <p:spPr>
          <a:xfrm>
            <a:off x="102665" y="928989"/>
            <a:ext cx="8616625" cy="749242"/>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Action vs Transformation </a:t>
            </a:r>
            <a:endParaRPr b="1" i="0" sz="24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0" i="0" sz="2000" u="none" cap="none" strike="noStrike">
              <a:solidFill>
                <a:schemeClr val="dk1"/>
              </a:solidFill>
              <a:latin typeface="Helvetica Neue Light"/>
              <a:ea typeface="Helvetica Neue Light"/>
              <a:cs typeface="Helvetica Neue Light"/>
              <a:sym typeface="Helvetica Neue Light"/>
            </a:endParaRPr>
          </a:p>
        </p:txBody>
      </p:sp>
      <p:pic>
        <p:nvPicPr>
          <p:cNvPr id="849" name="Google Shape;849;p42"/>
          <p:cNvPicPr preferRelativeResize="0"/>
          <p:nvPr/>
        </p:nvPicPr>
        <p:blipFill rotWithShape="1">
          <a:blip r:embed="rId5">
            <a:alphaModFix/>
          </a:blip>
          <a:srcRect b="0" l="0" r="0" t="0"/>
          <a:stretch/>
        </p:blipFill>
        <p:spPr>
          <a:xfrm>
            <a:off x="730166" y="1494729"/>
            <a:ext cx="3454578" cy="4388076"/>
          </a:xfrm>
          <a:prstGeom prst="rect">
            <a:avLst/>
          </a:prstGeom>
          <a:noFill/>
          <a:ln>
            <a:noFill/>
          </a:ln>
        </p:spPr>
      </p:pic>
      <p:pic>
        <p:nvPicPr>
          <p:cNvPr descr="10 Dicas Para Melhorar a Performance do PySpark — Ciência e Dados" id="850" name="Google Shape;850;p42"/>
          <p:cNvPicPr preferRelativeResize="0"/>
          <p:nvPr/>
        </p:nvPicPr>
        <p:blipFill rotWithShape="1">
          <a:blip r:embed="rId6">
            <a:alphaModFix/>
          </a:blip>
          <a:srcRect b="0" l="0" r="0" t="0"/>
          <a:stretch/>
        </p:blipFill>
        <p:spPr>
          <a:xfrm>
            <a:off x="730166" y="743135"/>
            <a:ext cx="1387215" cy="779439"/>
          </a:xfrm>
          <a:prstGeom prst="rect">
            <a:avLst/>
          </a:prstGeom>
          <a:noFill/>
          <a:ln>
            <a:noFill/>
          </a:ln>
        </p:spPr>
      </p:pic>
      <p:sp>
        <p:nvSpPr>
          <p:cNvPr id="851" name="Google Shape;851;p42"/>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852" name="Google Shape;852;p42"/>
          <p:cNvSpPr txBox="1"/>
          <p:nvPr/>
        </p:nvSpPr>
        <p:spPr>
          <a:xfrm>
            <a:off x="4643211" y="2001551"/>
            <a:ext cx="4278163" cy="3149899"/>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i="0" lang="pt-PT" sz="1800" u="none" cap="none" strike="noStrike">
                <a:solidFill>
                  <a:srgbClr val="202124"/>
                </a:solidFill>
                <a:latin typeface="Helvetica Neue Light"/>
                <a:ea typeface="Helvetica Neue Light"/>
                <a:cs typeface="Helvetica Neue Light"/>
                <a:sym typeface="Helvetica Neue Light"/>
              </a:rPr>
              <a:t>Transformation</a:t>
            </a:r>
            <a:r>
              <a:rPr b="0" i="0" lang="pt-PT" sz="1800" u="none" cap="none" strike="noStrike">
                <a:solidFill>
                  <a:srgbClr val="202124"/>
                </a:solidFill>
                <a:latin typeface="Helvetica Neue Light"/>
                <a:ea typeface="Helvetica Neue Light"/>
                <a:cs typeface="Helvetica Neue Light"/>
                <a:sym typeface="Helvetica Neue Light"/>
              </a:rPr>
              <a:t>: refere-se às operações aplicadas em um conjunto de dados para criar um novo conjunto de dados. Filter, groupBy e map são exemplos de transformações. </a:t>
            </a:r>
            <a:endParaRPr/>
          </a:p>
          <a:p>
            <a:pPr indent="0" lvl="0" marL="0" marR="0" rtl="0" algn="l">
              <a:spcBef>
                <a:spcPts val="0"/>
              </a:spcBef>
              <a:spcAft>
                <a:spcPts val="0"/>
              </a:spcAft>
              <a:buNone/>
            </a:pPr>
            <a:r>
              <a:t/>
            </a:r>
            <a:endParaRPr b="0" i="0" sz="1800" u="none" cap="none" strike="noStrike">
              <a:solidFill>
                <a:srgbClr val="202124"/>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i="0" lang="pt-PT" sz="1800" u="none" cap="none" strike="noStrike">
                <a:solidFill>
                  <a:srgbClr val="202124"/>
                </a:solidFill>
                <a:latin typeface="Helvetica Neue Light"/>
                <a:ea typeface="Helvetica Neue Light"/>
                <a:cs typeface="Helvetica Neue Light"/>
                <a:sym typeface="Helvetica Neue Light"/>
              </a:rPr>
              <a:t>Actions: </a:t>
            </a:r>
            <a:r>
              <a:rPr b="0" i="0" lang="pt-PT" sz="1800" u="none" cap="none" strike="noStrike">
                <a:solidFill>
                  <a:srgbClr val="202124"/>
                </a:solidFill>
                <a:latin typeface="Helvetica Neue Light"/>
                <a:ea typeface="Helvetica Neue Light"/>
                <a:cs typeface="Helvetica Neue Light"/>
                <a:sym typeface="Helvetica Neue Light"/>
              </a:rPr>
              <a:t>referem-se a uma operação que instrui o Spark a realizar cálculos e enviar o resultado de volta ao driver. Este é um exemplo de ação.</a:t>
            </a:r>
            <a:r>
              <a:rPr b="0" i="0" lang="pt-PT" sz="1800" u="none" cap="none" strike="noStrike">
                <a:solidFill>
                  <a:schemeClr val="dk1"/>
                </a:solidFill>
                <a:latin typeface="Helvetica Neue Light"/>
                <a:ea typeface="Helvetica Neue Light"/>
                <a:cs typeface="Helvetica Neue Light"/>
                <a:sym typeface="Helvetica Neue Light"/>
              </a:rPr>
              <a:t> </a:t>
            </a:r>
            <a:endParaRPr/>
          </a:p>
          <a:p>
            <a:pPr indent="0" lvl="0" marL="0" marR="0" rtl="0" algn="ctr">
              <a:lnSpc>
                <a:spcPct val="100000"/>
              </a:lnSpc>
              <a:spcBef>
                <a:spcPts val="0"/>
              </a:spcBef>
              <a:spcAft>
                <a:spcPts val="0"/>
              </a:spcAft>
              <a:buSzPts val="2000"/>
              <a:buFont typeface="Helvetica Neue Light"/>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grpSp>
        <p:nvGrpSpPr>
          <p:cNvPr id="853" name="Google Shape;853;p42"/>
          <p:cNvGrpSpPr/>
          <p:nvPr/>
        </p:nvGrpSpPr>
        <p:grpSpPr>
          <a:xfrm>
            <a:off x="197782" y="6523821"/>
            <a:ext cx="8775818" cy="241500"/>
            <a:chOff x="197782" y="6523821"/>
            <a:chExt cx="8775818" cy="241500"/>
          </a:xfrm>
        </p:grpSpPr>
        <p:sp>
          <p:nvSpPr>
            <p:cNvPr id="854" name="Google Shape;854;p42"/>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55" name="Google Shape;855;p42"/>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4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61" name="Google Shape;861;p43"/>
          <p:cNvCxnSpPr/>
          <p:nvPr/>
        </p:nvCxnSpPr>
        <p:spPr>
          <a:xfrm flipH="1" rot="10800000">
            <a:off x="730166" y="599325"/>
            <a:ext cx="8191208" cy="1"/>
          </a:xfrm>
          <a:prstGeom prst="straightConnector1">
            <a:avLst/>
          </a:prstGeom>
          <a:noFill/>
          <a:ln>
            <a:noFill/>
          </a:ln>
        </p:spPr>
      </p:cxnSp>
      <p:sp>
        <p:nvSpPr>
          <p:cNvPr id="862" name="Google Shape;862;p4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863" name="Google Shape;863;p43"/>
          <p:cNvCxnSpPr/>
          <p:nvPr/>
        </p:nvCxnSpPr>
        <p:spPr>
          <a:xfrm flipH="1" rot="10800000">
            <a:off x="231284" y="6422275"/>
            <a:ext cx="8690090" cy="1"/>
          </a:xfrm>
          <a:prstGeom prst="straightConnector1">
            <a:avLst/>
          </a:prstGeom>
          <a:noFill/>
          <a:ln>
            <a:noFill/>
          </a:ln>
        </p:spPr>
      </p:cxnSp>
      <p:sp>
        <p:nvSpPr>
          <p:cNvPr id="864" name="Google Shape;864;p43"/>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865" name="Google Shape;865;p43"/>
          <p:cNvPicPr preferRelativeResize="0"/>
          <p:nvPr/>
        </p:nvPicPr>
        <p:blipFill rotWithShape="1">
          <a:blip r:embed="rId4">
            <a:alphaModFix/>
          </a:blip>
          <a:srcRect b="0" l="0" r="0" t="0"/>
          <a:stretch/>
        </p:blipFill>
        <p:spPr>
          <a:xfrm>
            <a:off x="809896" y="816853"/>
            <a:ext cx="7732129" cy="5487005"/>
          </a:xfrm>
          <a:prstGeom prst="rect">
            <a:avLst/>
          </a:prstGeom>
          <a:noFill/>
          <a:ln>
            <a:noFill/>
          </a:ln>
        </p:spPr>
      </p:pic>
      <p:grpSp>
        <p:nvGrpSpPr>
          <p:cNvPr id="866" name="Google Shape;866;p43"/>
          <p:cNvGrpSpPr/>
          <p:nvPr/>
        </p:nvGrpSpPr>
        <p:grpSpPr>
          <a:xfrm>
            <a:off x="197782" y="6523821"/>
            <a:ext cx="8775818" cy="241500"/>
            <a:chOff x="197782" y="6523821"/>
            <a:chExt cx="8775818" cy="241500"/>
          </a:xfrm>
        </p:grpSpPr>
        <p:sp>
          <p:nvSpPr>
            <p:cNvPr id="867" name="Google Shape;867;p43"/>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68" name="Google Shape;868;p43"/>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p4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74" name="Google Shape;874;p44"/>
          <p:cNvCxnSpPr/>
          <p:nvPr/>
        </p:nvCxnSpPr>
        <p:spPr>
          <a:xfrm flipH="1" rot="10800000">
            <a:off x="730166" y="599325"/>
            <a:ext cx="8191208" cy="1"/>
          </a:xfrm>
          <a:prstGeom prst="straightConnector1">
            <a:avLst/>
          </a:prstGeom>
          <a:noFill/>
          <a:ln>
            <a:noFill/>
          </a:ln>
        </p:spPr>
      </p:cxnSp>
      <p:sp>
        <p:nvSpPr>
          <p:cNvPr id="875" name="Google Shape;875;p4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876" name="Google Shape;876;p44"/>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descr="Engenharia de recursos | Databricks" id="877" name="Google Shape;877;p44"/>
          <p:cNvPicPr preferRelativeResize="0"/>
          <p:nvPr/>
        </p:nvPicPr>
        <p:blipFill rotWithShape="1">
          <a:blip r:embed="rId4">
            <a:alphaModFix/>
          </a:blip>
          <a:srcRect b="0" l="0" r="0" t="0"/>
          <a:stretch/>
        </p:blipFill>
        <p:spPr>
          <a:xfrm>
            <a:off x="834936" y="2569031"/>
            <a:ext cx="7544283" cy="2180769"/>
          </a:xfrm>
          <a:prstGeom prst="rect">
            <a:avLst/>
          </a:prstGeom>
          <a:noFill/>
          <a:ln>
            <a:noFill/>
          </a:ln>
        </p:spPr>
      </p:pic>
      <p:sp>
        <p:nvSpPr>
          <p:cNvPr id="878" name="Google Shape;878;p44"/>
          <p:cNvSpPr txBox="1"/>
          <p:nvPr/>
        </p:nvSpPr>
        <p:spPr>
          <a:xfrm>
            <a:off x="1662903" y="1212570"/>
            <a:ext cx="58181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Databricks – Projeto Machine Learning</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descr="Databricks - Wikipedia" id="879" name="Google Shape;879;p44"/>
          <p:cNvPicPr preferRelativeResize="0"/>
          <p:nvPr/>
        </p:nvPicPr>
        <p:blipFill rotWithShape="1">
          <a:blip r:embed="rId5">
            <a:alphaModFix/>
          </a:blip>
          <a:srcRect b="0" l="0" r="0" t="0"/>
          <a:stretch/>
        </p:blipFill>
        <p:spPr>
          <a:xfrm>
            <a:off x="84755" y="751757"/>
            <a:ext cx="1302488" cy="683806"/>
          </a:xfrm>
          <a:prstGeom prst="rect">
            <a:avLst/>
          </a:prstGeom>
          <a:noFill/>
          <a:ln>
            <a:noFill/>
          </a:ln>
        </p:spPr>
      </p:pic>
      <p:grpSp>
        <p:nvGrpSpPr>
          <p:cNvPr id="880" name="Google Shape;880;p44"/>
          <p:cNvGrpSpPr/>
          <p:nvPr/>
        </p:nvGrpSpPr>
        <p:grpSpPr>
          <a:xfrm>
            <a:off x="197782" y="6523821"/>
            <a:ext cx="8775818" cy="241500"/>
            <a:chOff x="197782" y="6523821"/>
            <a:chExt cx="8775818" cy="241500"/>
          </a:xfrm>
        </p:grpSpPr>
        <p:sp>
          <p:nvSpPr>
            <p:cNvPr id="881" name="Google Shape;881;p44"/>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82" name="Google Shape;882;p44"/>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pic>
        <p:nvPicPr>
          <p:cNvPr id="887" name="Google Shape;887;p4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88" name="Google Shape;888;p45"/>
          <p:cNvCxnSpPr/>
          <p:nvPr/>
        </p:nvCxnSpPr>
        <p:spPr>
          <a:xfrm flipH="1" rot="10800000">
            <a:off x="730166" y="599325"/>
            <a:ext cx="8191208" cy="1"/>
          </a:xfrm>
          <a:prstGeom prst="straightConnector1">
            <a:avLst/>
          </a:prstGeom>
          <a:noFill/>
          <a:ln>
            <a:noFill/>
          </a:ln>
        </p:spPr>
      </p:cxnSp>
      <p:sp>
        <p:nvSpPr>
          <p:cNvPr id="889" name="Google Shape;889;p4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890" name="Google Shape;890;p45"/>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891" name="Google Shape;891;p45"/>
          <p:cNvSpPr txBox="1"/>
          <p:nvPr/>
        </p:nvSpPr>
        <p:spPr>
          <a:xfrm>
            <a:off x="1662903" y="1212570"/>
            <a:ext cx="58181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Projeto Machine Learning</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descr="Databricks - Wikipedia" id="892" name="Google Shape;892;p45"/>
          <p:cNvPicPr preferRelativeResize="0"/>
          <p:nvPr/>
        </p:nvPicPr>
        <p:blipFill rotWithShape="1">
          <a:blip r:embed="rId4">
            <a:alphaModFix/>
          </a:blip>
          <a:srcRect b="0" l="0" r="0" t="0"/>
          <a:stretch/>
        </p:blipFill>
        <p:spPr>
          <a:xfrm>
            <a:off x="84755" y="751757"/>
            <a:ext cx="1302488" cy="683806"/>
          </a:xfrm>
          <a:prstGeom prst="rect">
            <a:avLst/>
          </a:prstGeom>
          <a:noFill/>
          <a:ln>
            <a:noFill/>
          </a:ln>
        </p:spPr>
      </p:pic>
      <p:pic>
        <p:nvPicPr>
          <p:cNvPr id="893" name="Google Shape;893;p45"/>
          <p:cNvPicPr preferRelativeResize="0"/>
          <p:nvPr/>
        </p:nvPicPr>
        <p:blipFill rotWithShape="1">
          <a:blip r:embed="rId5">
            <a:alphaModFix/>
          </a:blip>
          <a:srcRect b="0" l="0" r="0" t="0"/>
          <a:stretch/>
        </p:blipFill>
        <p:spPr>
          <a:xfrm>
            <a:off x="428303" y="2517190"/>
            <a:ext cx="7950916" cy="2143710"/>
          </a:xfrm>
          <a:prstGeom prst="rect">
            <a:avLst/>
          </a:prstGeom>
          <a:noFill/>
          <a:ln>
            <a:noFill/>
          </a:ln>
        </p:spPr>
      </p:pic>
      <p:sp>
        <p:nvSpPr>
          <p:cNvPr id="894" name="Google Shape;894;p45"/>
          <p:cNvSpPr txBox="1"/>
          <p:nvPr/>
        </p:nvSpPr>
        <p:spPr>
          <a:xfrm>
            <a:off x="330926" y="5742527"/>
            <a:ext cx="5860869" cy="233716"/>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050"/>
              <a:buFont typeface="Helvetica Neue Light"/>
              <a:buNone/>
            </a:pPr>
            <a:r>
              <a:rPr b="0" i="0" lang="pt-PT" sz="1050" u="sng" cap="none" strike="noStrike">
                <a:solidFill>
                  <a:srgbClr val="000000"/>
                </a:solidFill>
                <a:latin typeface="Helvetica Neue Light"/>
                <a:ea typeface="Helvetica Neue Light"/>
                <a:cs typeface="Helvetica Neue Light"/>
                <a:sym typeface="Helvetica Neue Light"/>
                <a:hlinkClick r:id="rId6">
                  <a:extLst>
                    <a:ext uri="{A12FA001-AC4F-418D-AE19-62706E023703}">
                      <ahyp:hlinkClr val="tx"/>
                    </a:ext>
                  </a:extLst>
                </a:hlinkClick>
              </a:rPr>
              <a:t>https://www.programmers.com.br/blog/implementacao-de-machine-learning-do-inicio-ao-fim/</a:t>
            </a:r>
            <a:endParaRPr b="0" i="0" sz="1050" u="none" cap="none" strike="noStrike">
              <a:solidFill>
                <a:srgbClr val="000000"/>
              </a:solidFill>
              <a:latin typeface="Helvetica Neue Light"/>
              <a:ea typeface="Helvetica Neue Light"/>
              <a:cs typeface="Helvetica Neue Light"/>
              <a:sym typeface="Helvetica Neue Light"/>
            </a:endParaRPr>
          </a:p>
        </p:txBody>
      </p:sp>
      <p:grpSp>
        <p:nvGrpSpPr>
          <p:cNvPr id="895" name="Google Shape;895;p45"/>
          <p:cNvGrpSpPr/>
          <p:nvPr/>
        </p:nvGrpSpPr>
        <p:grpSpPr>
          <a:xfrm>
            <a:off x="197782" y="6523821"/>
            <a:ext cx="8775818" cy="241500"/>
            <a:chOff x="197782" y="6523821"/>
            <a:chExt cx="8775818" cy="241500"/>
          </a:xfrm>
        </p:grpSpPr>
        <p:sp>
          <p:nvSpPr>
            <p:cNvPr id="896" name="Google Shape;896;p45"/>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97" name="Google Shape;897;p45"/>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4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03" name="Google Shape;903;p46"/>
          <p:cNvCxnSpPr/>
          <p:nvPr/>
        </p:nvCxnSpPr>
        <p:spPr>
          <a:xfrm flipH="1" rot="10800000">
            <a:off x="730166" y="599325"/>
            <a:ext cx="8191208" cy="1"/>
          </a:xfrm>
          <a:prstGeom prst="straightConnector1">
            <a:avLst/>
          </a:prstGeom>
          <a:noFill/>
          <a:ln>
            <a:noFill/>
          </a:ln>
        </p:spPr>
      </p:cxnSp>
      <p:sp>
        <p:nvSpPr>
          <p:cNvPr id="904" name="Google Shape;904;p4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905" name="Google Shape;905;p46"/>
          <p:cNvCxnSpPr/>
          <p:nvPr/>
        </p:nvCxnSpPr>
        <p:spPr>
          <a:xfrm flipH="1" rot="10800000">
            <a:off x="231284" y="6422275"/>
            <a:ext cx="8690090" cy="1"/>
          </a:xfrm>
          <a:prstGeom prst="straightConnector1">
            <a:avLst/>
          </a:prstGeom>
          <a:noFill/>
          <a:ln>
            <a:noFill/>
          </a:ln>
        </p:spPr>
      </p:cxnSp>
      <p:sp>
        <p:nvSpPr>
          <p:cNvPr id="906" name="Google Shape;906;p46"/>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907" name="Google Shape;907;p46"/>
          <p:cNvSpPr txBox="1"/>
          <p:nvPr/>
        </p:nvSpPr>
        <p:spPr>
          <a:xfrm>
            <a:off x="1343269" y="886923"/>
            <a:ext cx="58181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Algoritmos de Machine Learning</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descr="Databricks - Wikipedia" id="908" name="Google Shape;908;p46"/>
          <p:cNvPicPr preferRelativeResize="0"/>
          <p:nvPr/>
        </p:nvPicPr>
        <p:blipFill rotWithShape="1">
          <a:blip r:embed="rId4">
            <a:alphaModFix/>
          </a:blip>
          <a:srcRect b="0" l="0" r="0" t="0"/>
          <a:stretch/>
        </p:blipFill>
        <p:spPr>
          <a:xfrm>
            <a:off x="84755" y="751757"/>
            <a:ext cx="1302488" cy="683806"/>
          </a:xfrm>
          <a:prstGeom prst="rect">
            <a:avLst/>
          </a:prstGeom>
          <a:noFill/>
          <a:ln>
            <a:noFill/>
          </a:ln>
        </p:spPr>
      </p:pic>
      <p:pic>
        <p:nvPicPr>
          <p:cNvPr id="909" name="Google Shape;909;p46"/>
          <p:cNvPicPr preferRelativeResize="0"/>
          <p:nvPr/>
        </p:nvPicPr>
        <p:blipFill rotWithShape="1">
          <a:blip r:embed="rId5">
            <a:alphaModFix/>
          </a:blip>
          <a:srcRect b="0" l="0" r="0" t="0"/>
          <a:stretch/>
        </p:blipFill>
        <p:spPr>
          <a:xfrm>
            <a:off x="1387243" y="1723160"/>
            <a:ext cx="5860869" cy="4192149"/>
          </a:xfrm>
          <a:prstGeom prst="rect">
            <a:avLst/>
          </a:prstGeom>
          <a:noFill/>
          <a:ln>
            <a:noFill/>
          </a:ln>
        </p:spPr>
      </p:pic>
      <p:sp>
        <p:nvSpPr>
          <p:cNvPr id="910" name="Google Shape;910;p46"/>
          <p:cNvSpPr txBox="1"/>
          <p:nvPr/>
        </p:nvSpPr>
        <p:spPr>
          <a:xfrm>
            <a:off x="391886" y="6106243"/>
            <a:ext cx="7933508" cy="256800"/>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200"/>
              <a:buFont typeface="Helvetica Neue Light"/>
              <a:buNone/>
            </a:pPr>
            <a:r>
              <a:rPr b="0" i="0" lang="pt-PT" sz="1200" u="sng" cap="none" strike="noStrike">
                <a:solidFill>
                  <a:srgbClr val="000000"/>
                </a:solidFill>
                <a:latin typeface="Helvetica Neue Light"/>
                <a:ea typeface="Helvetica Neue Light"/>
                <a:cs typeface="Helvetica Neue Light"/>
                <a:sym typeface="Helvetica Neue Light"/>
                <a:hlinkClick r:id="rId6">
                  <a:extLst>
                    <a:ext uri="{A12FA001-AC4F-418D-AE19-62706E023703}">
                      <ahyp:hlinkClr val="tx"/>
                    </a:ext>
                  </a:extLst>
                </a:hlinkClick>
              </a:rPr>
              <a:t>https://medium.com/@nimrashahzadisa064/supervised-machine-learning-classification-and-regression-c145129225f8</a:t>
            </a:r>
            <a:endParaRPr b="0" i="0" sz="1200" u="none" cap="none" strike="noStrike">
              <a:solidFill>
                <a:srgbClr val="000000"/>
              </a:solidFill>
              <a:latin typeface="Helvetica Neue Light"/>
              <a:ea typeface="Helvetica Neue Light"/>
              <a:cs typeface="Helvetica Neue Light"/>
              <a:sym typeface="Helvetica Neue Light"/>
            </a:endParaRPr>
          </a:p>
        </p:txBody>
      </p:sp>
      <p:grpSp>
        <p:nvGrpSpPr>
          <p:cNvPr id="911" name="Google Shape;911;p46"/>
          <p:cNvGrpSpPr/>
          <p:nvPr/>
        </p:nvGrpSpPr>
        <p:grpSpPr>
          <a:xfrm>
            <a:off x="197782" y="6523821"/>
            <a:ext cx="8775818" cy="241500"/>
            <a:chOff x="197782" y="6523821"/>
            <a:chExt cx="8775818" cy="241500"/>
          </a:xfrm>
        </p:grpSpPr>
        <p:sp>
          <p:nvSpPr>
            <p:cNvPr id="912" name="Google Shape;912;p46"/>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13" name="Google Shape;913;p46"/>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pic>
        <p:nvPicPr>
          <p:cNvPr id="918" name="Google Shape;918;p4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19" name="Google Shape;919;p47"/>
          <p:cNvCxnSpPr/>
          <p:nvPr/>
        </p:nvCxnSpPr>
        <p:spPr>
          <a:xfrm flipH="1" rot="10800000">
            <a:off x="730166" y="599325"/>
            <a:ext cx="8191208" cy="1"/>
          </a:xfrm>
          <a:prstGeom prst="straightConnector1">
            <a:avLst/>
          </a:prstGeom>
          <a:noFill/>
          <a:ln>
            <a:noFill/>
          </a:ln>
        </p:spPr>
      </p:cxnSp>
      <p:sp>
        <p:nvSpPr>
          <p:cNvPr id="920" name="Google Shape;920;p4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921" name="Google Shape;921;p47"/>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descr="Aprendizaje supervisado" id="922" name="Google Shape;922;p47"/>
          <p:cNvPicPr preferRelativeResize="0"/>
          <p:nvPr/>
        </p:nvPicPr>
        <p:blipFill rotWithShape="1">
          <a:blip r:embed="rId4">
            <a:alphaModFix/>
          </a:blip>
          <a:srcRect b="0" l="0" r="0" t="0"/>
          <a:stretch/>
        </p:blipFill>
        <p:spPr>
          <a:xfrm>
            <a:off x="946077" y="1693692"/>
            <a:ext cx="7571063" cy="4564983"/>
          </a:xfrm>
          <a:prstGeom prst="rect">
            <a:avLst/>
          </a:prstGeom>
          <a:noFill/>
          <a:ln>
            <a:noFill/>
          </a:ln>
        </p:spPr>
      </p:pic>
      <p:sp>
        <p:nvSpPr>
          <p:cNvPr id="923" name="Google Shape;923;p47"/>
          <p:cNvSpPr txBox="1"/>
          <p:nvPr/>
        </p:nvSpPr>
        <p:spPr>
          <a:xfrm>
            <a:off x="1662903" y="981737"/>
            <a:ext cx="58181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pt-PT" sz="2400" u="none" cap="none" strike="noStrike">
                <a:solidFill>
                  <a:schemeClr val="dk1"/>
                </a:solidFill>
                <a:latin typeface="Helvetica Neue Light"/>
                <a:ea typeface="Helvetica Neue Light"/>
                <a:cs typeface="Helvetica Neue Light"/>
                <a:sym typeface="Helvetica Neue Light"/>
              </a:rPr>
              <a:t>Al</a:t>
            </a:r>
            <a:r>
              <a:rPr b="1" lang="pt-PT" sz="2400">
                <a:solidFill>
                  <a:schemeClr val="dk1"/>
                </a:solidFill>
                <a:latin typeface="Helvetica Neue Light"/>
                <a:ea typeface="Helvetica Neue Light"/>
                <a:cs typeface="Helvetica Neue Light"/>
                <a:sym typeface="Helvetica Neue Light"/>
              </a:rPr>
              <a:t>goritmos de Machine Learning</a:t>
            </a:r>
            <a:endParaRPr b="1" i="0" sz="2400" u="none" cap="none" strike="noStrike">
              <a:solidFill>
                <a:schemeClr val="dk1"/>
              </a:solidFill>
              <a:latin typeface="Helvetica Neue Light"/>
              <a:ea typeface="Helvetica Neue Light"/>
              <a:cs typeface="Helvetica Neue Light"/>
              <a:sym typeface="Helvetica Neue Light"/>
            </a:endParaRPr>
          </a:p>
        </p:txBody>
      </p:sp>
      <p:grpSp>
        <p:nvGrpSpPr>
          <p:cNvPr id="924" name="Google Shape;924;p47"/>
          <p:cNvGrpSpPr/>
          <p:nvPr/>
        </p:nvGrpSpPr>
        <p:grpSpPr>
          <a:xfrm>
            <a:off x="197782" y="6523821"/>
            <a:ext cx="8775818" cy="241500"/>
            <a:chOff x="197782" y="6523821"/>
            <a:chExt cx="8775818" cy="241500"/>
          </a:xfrm>
        </p:grpSpPr>
        <p:sp>
          <p:nvSpPr>
            <p:cNvPr id="925" name="Google Shape;925;p47"/>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26" name="Google Shape;926;p47"/>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4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32" name="Google Shape;932;p48"/>
          <p:cNvCxnSpPr/>
          <p:nvPr/>
        </p:nvCxnSpPr>
        <p:spPr>
          <a:xfrm flipH="1" rot="10800000">
            <a:off x="730166" y="599325"/>
            <a:ext cx="8191208" cy="1"/>
          </a:xfrm>
          <a:prstGeom prst="straightConnector1">
            <a:avLst/>
          </a:prstGeom>
          <a:noFill/>
          <a:ln>
            <a:noFill/>
          </a:ln>
        </p:spPr>
      </p:cxnSp>
      <p:sp>
        <p:nvSpPr>
          <p:cNvPr id="933" name="Google Shape;933;p4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934" name="Google Shape;934;p48"/>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935" name="Google Shape;935;p48"/>
          <p:cNvSpPr txBox="1"/>
          <p:nvPr/>
        </p:nvSpPr>
        <p:spPr>
          <a:xfrm>
            <a:off x="1662903" y="981737"/>
            <a:ext cx="58181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pt-PT" sz="2400" u="none" cap="none" strike="noStrike">
                <a:solidFill>
                  <a:schemeClr val="dk1"/>
                </a:solidFill>
                <a:latin typeface="Helvetica Neue Light"/>
                <a:ea typeface="Helvetica Neue Light"/>
                <a:cs typeface="Helvetica Neue Light"/>
                <a:sym typeface="Helvetica Neue Light"/>
              </a:rPr>
              <a:t>Aplicação – Regression</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descr="Linear Regression - PRIMO.ai" id="936" name="Google Shape;936;p48"/>
          <p:cNvPicPr preferRelativeResize="0"/>
          <p:nvPr/>
        </p:nvPicPr>
        <p:blipFill rotWithShape="1">
          <a:blip r:embed="rId4">
            <a:alphaModFix/>
          </a:blip>
          <a:srcRect b="0" l="0" r="0" t="0"/>
          <a:stretch/>
        </p:blipFill>
        <p:spPr>
          <a:xfrm>
            <a:off x="175334" y="1746266"/>
            <a:ext cx="4650436" cy="3487827"/>
          </a:xfrm>
          <a:prstGeom prst="rect">
            <a:avLst/>
          </a:prstGeom>
          <a:noFill/>
          <a:ln>
            <a:noFill/>
          </a:ln>
        </p:spPr>
      </p:pic>
      <p:pic>
        <p:nvPicPr>
          <p:cNvPr descr="LCE_137_Optat - Mercado de Trabalho - Gestão pela Qualidade Total -  Empreendedorismo: Analise de Regressão - Linear" id="937" name="Google Shape;937;p48"/>
          <p:cNvPicPr preferRelativeResize="0"/>
          <p:nvPr/>
        </p:nvPicPr>
        <p:blipFill rotWithShape="1">
          <a:blip r:embed="rId5">
            <a:alphaModFix/>
          </a:blip>
          <a:srcRect b="0" l="0" r="0" t="0"/>
          <a:stretch/>
        </p:blipFill>
        <p:spPr>
          <a:xfrm>
            <a:off x="4825770" y="2817537"/>
            <a:ext cx="4078301" cy="3058726"/>
          </a:xfrm>
          <a:prstGeom prst="rect">
            <a:avLst/>
          </a:prstGeom>
          <a:noFill/>
          <a:ln>
            <a:noFill/>
          </a:ln>
        </p:spPr>
      </p:pic>
      <p:grpSp>
        <p:nvGrpSpPr>
          <p:cNvPr id="938" name="Google Shape;938;p48"/>
          <p:cNvGrpSpPr/>
          <p:nvPr/>
        </p:nvGrpSpPr>
        <p:grpSpPr>
          <a:xfrm>
            <a:off x="197782" y="6523821"/>
            <a:ext cx="8775818" cy="241500"/>
            <a:chOff x="197782" y="6523821"/>
            <a:chExt cx="8775818" cy="241500"/>
          </a:xfrm>
        </p:grpSpPr>
        <p:sp>
          <p:nvSpPr>
            <p:cNvPr id="939" name="Google Shape;939;p48"/>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40" name="Google Shape;940;p48"/>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4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46" name="Google Shape;946;p49"/>
          <p:cNvCxnSpPr/>
          <p:nvPr/>
        </p:nvCxnSpPr>
        <p:spPr>
          <a:xfrm flipH="1" rot="10800000">
            <a:off x="730166" y="599325"/>
            <a:ext cx="8191208" cy="1"/>
          </a:xfrm>
          <a:prstGeom prst="straightConnector1">
            <a:avLst/>
          </a:prstGeom>
          <a:noFill/>
          <a:ln>
            <a:noFill/>
          </a:ln>
        </p:spPr>
      </p:cxnSp>
      <p:sp>
        <p:nvSpPr>
          <p:cNvPr id="947" name="Google Shape;947;p4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948" name="Google Shape;948;p49"/>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descr="Aprendizaje sin supervisión" id="949" name="Google Shape;949;p49"/>
          <p:cNvPicPr preferRelativeResize="0"/>
          <p:nvPr/>
        </p:nvPicPr>
        <p:blipFill rotWithShape="1">
          <a:blip r:embed="rId4">
            <a:alphaModFix/>
          </a:blip>
          <a:srcRect b="0" l="0" r="0" t="0"/>
          <a:stretch/>
        </p:blipFill>
        <p:spPr>
          <a:xfrm>
            <a:off x="1092257" y="2584372"/>
            <a:ext cx="6783903" cy="2523942"/>
          </a:xfrm>
          <a:prstGeom prst="rect">
            <a:avLst/>
          </a:prstGeom>
          <a:noFill/>
          <a:ln>
            <a:noFill/>
          </a:ln>
        </p:spPr>
      </p:pic>
      <p:sp>
        <p:nvSpPr>
          <p:cNvPr id="950" name="Google Shape;950;p49"/>
          <p:cNvSpPr txBox="1"/>
          <p:nvPr/>
        </p:nvSpPr>
        <p:spPr>
          <a:xfrm>
            <a:off x="1662903" y="1259482"/>
            <a:ext cx="58181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pt-PT" sz="2400" u="none" cap="none" strike="noStrike">
                <a:solidFill>
                  <a:schemeClr val="dk1"/>
                </a:solidFill>
                <a:latin typeface="Helvetica Neue Light"/>
                <a:ea typeface="Helvetica Neue Light"/>
                <a:cs typeface="Helvetica Neue Light"/>
                <a:sym typeface="Helvetica Neue Light"/>
              </a:rPr>
              <a:t>Al</a:t>
            </a:r>
            <a:r>
              <a:rPr b="1" lang="pt-PT" sz="2400">
                <a:solidFill>
                  <a:schemeClr val="dk1"/>
                </a:solidFill>
                <a:latin typeface="Helvetica Neue Light"/>
                <a:ea typeface="Helvetica Neue Light"/>
                <a:cs typeface="Helvetica Neue Light"/>
                <a:sym typeface="Helvetica Neue Light"/>
              </a:rPr>
              <a:t>goritmos de Machine Learning</a:t>
            </a:r>
            <a:endParaRPr b="1" i="0" sz="2400" u="none" cap="none" strike="noStrike">
              <a:solidFill>
                <a:schemeClr val="dk1"/>
              </a:solidFill>
              <a:latin typeface="Helvetica Neue Light"/>
              <a:ea typeface="Helvetica Neue Light"/>
              <a:cs typeface="Helvetica Neue Light"/>
              <a:sym typeface="Helvetica Neue Light"/>
            </a:endParaRPr>
          </a:p>
        </p:txBody>
      </p:sp>
      <p:grpSp>
        <p:nvGrpSpPr>
          <p:cNvPr id="951" name="Google Shape;951;p49"/>
          <p:cNvGrpSpPr/>
          <p:nvPr/>
        </p:nvGrpSpPr>
        <p:grpSpPr>
          <a:xfrm>
            <a:off x="197782" y="6523821"/>
            <a:ext cx="8775818" cy="241500"/>
            <a:chOff x="197782" y="6523821"/>
            <a:chExt cx="8775818" cy="241500"/>
          </a:xfrm>
        </p:grpSpPr>
        <p:sp>
          <p:nvSpPr>
            <p:cNvPr id="952" name="Google Shape;952;p49"/>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53" name="Google Shape;953;p49"/>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 name="Shape 87"/>
        <p:cNvGrpSpPr/>
        <p:nvPr/>
      </p:nvGrpSpPr>
      <p:grpSpPr>
        <a:xfrm>
          <a:off x="0" y="0"/>
          <a:ext cx="0" cy="0"/>
          <a:chOff x="0" y="0"/>
          <a:chExt cx="0" cy="0"/>
        </a:xfrm>
      </p:grpSpPr>
      <p:pic>
        <p:nvPicPr>
          <p:cNvPr id="88" name="Google Shape;88;p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9" name="Google Shape;89;p5"/>
          <p:cNvCxnSpPr/>
          <p:nvPr/>
        </p:nvCxnSpPr>
        <p:spPr>
          <a:xfrm flipH="1" rot="10800000">
            <a:off x="730166" y="599325"/>
            <a:ext cx="8191208" cy="1"/>
          </a:xfrm>
          <a:prstGeom prst="straightConnector1">
            <a:avLst/>
          </a:prstGeom>
          <a:noFill/>
          <a:ln>
            <a:noFill/>
          </a:ln>
        </p:spPr>
      </p:cxnSp>
      <p:sp>
        <p:nvSpPr>
          <p:cNvPr id="90" name="Google Shape;90;p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91" name="Google Shape;91;p5"/>
          <p:cNvCxnSpPr/>
          <p:nvPr/>
        </p:nvCxnSpPr>
        <p:spPr>
          <a:xfrm flipH="1" rot="10800000">
            <a:off x="231284" y="6422275"/>
            <a:ext cx="8690090" cy="1"/>
          </a:xfrm>
          <a:prstGeom prst="straightConnector1">
            <a:avLst/>
          </a:prstGeom>
          <a:noFill/>
          <a:ln>
            <a:noFill/>
          </a:ln>
        </p:spPr>
      </p:cxnSp>
      <p:sp>
        <p:nvSpPr>
          <p:cNvPr id="92" name="Google Shape;92;p5"/>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93" name="Google Shape;93;p5"/>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94" name="Google Shape;94;p5"/>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Os V’s Big Data</a:t>
            </a:r>
            <a:endParaRPr/>
          </a:p>
        </p:txBody>
      </p:sp>
      <p:sp>
        <p:nvSpPr>
          <p:cNvPr id="95" name="Google Shape;95;p5"/>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https://www.sas.com/en_us/insights/big-data/what-is-big-data.html</a:t>
            </a:r>
            <a:endParaRPr/>
          </a:p>
        </p:txBody>
      </p:sp>
      <p:sp>
        <p:nvSpPr>
          <p:cNvPr id="96" name="Google Shape;96;p5"/>
          <p:cNvSpPr/>
          <p:nvPr/>
        </p:nvSpPr>
        <p:spPr>
          <a:xfrm>
            <a:off x="3300549" y="2004217"/>
            <a:ext cx="2055222" cy="1723049"/>
          </a:xfrm>
          <a:prstGeom prst="hexagon">
            <a:avLst>
              <a:gd fmla="val 25000" name="adj"/>
              <a:gd fmla="val 115470" name="vf"/>
            </a:avLst>
          </a:prstGeom>
          <a:noFill/>
          <a:ln cap="flat" cmpd="sng" w="9525">
            <a:solidFill>
              <a:schemeClr val="lt2"/>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97" name="Google Shape;97;p5"/>
          <p:cNvSpPr txBox="1"/>
          <p:nvPr/>
        </p:nvSpPr>
        <p:spPr>
          <a:xfrm>
            <a:off x="3709851" y="2613680"/>
            <a:ext cx="1236617" cy="50302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800"/>
              <a:buFont typeface="Helvetica Neue Light"/>
              <a:buNone/>
            </a:pPr>
            <a:r>
              <a:rPr b="1" i="0" lang="pt-PT" sz="2800" u="none" cap="none" strike="noStrike">
                <a:solidFill>
                  <a:srgbClr val="000000"/>
                </a:solidFill>
                <a:latin typeface="Helvetica Neue Light"/>
                <a:ea typeface="Helvetica Neue Light"/>
                <a:cs typeface="Helvetica Neue Light"/>
                <a:sym typeface="Helvetica Neue Light"/>
              </a:rPr>
              <a:t>Volume</a:t>
            </a:r>
            <a:endParaRPr/>
          </a:p>
        </p:txBody>
      </p:sp>
      <p:sp>
        <p:nvSpPr>
          <p:cNvPr id="98" name="Google Shape;98;p5"/>
          <p:cNvSpPr/>
          <p:nvPr/>
        </p:nvSpPr>
        <p:spPr>
          <a:xfrm>
            <a:off x="730166" y="3515154"/>
            <a:ext cx="2055222" cy="1723049"/>
          </a:xfrm>
          <a:prstGeom prst="hexagon">
            <a:avLst>
              <a:gd fmla="val 25000" name="adj"/>
              <a:gd fmla="val 115470" name="vf"/>
            </a:avLst>
          </a:prstGeom>
          <a:noFill/>
          <a:ln cap="flat" cmpd="sng" w="9525">
            <a:solidFill>
              <a:schemeClr val="lt2"/>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99" name="Google Shape;99;p5"/>
          <p:cNvSpPr txBox="1"/>
          <p:nvPr/>
        </p:nvSpPr>
        <p:spPr>
          <a:xfrm>
            <a:off x="675197" y="4125167"/>
            <a:ext cx="2265583" cy="50302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800"/>
              <a:buFont typeface="Helvetica Neue Light"/>
              <a:buNone/>
            </a:pPr>
            <a:r>
              <a:rPr b="1" i="0" lang="pt-PT" sz="2800" u="none" cap="none" strike="noStrike">
                <a:solidFill>
                  <a:srgbClr val="000000"/>
                </a:solidFill>
                <a:latin typeface="Helvetica Neue Light"/>
                <a:ea typeface="Helvetica Neue Light"/>
                <a:cs typeface="Helvetica Neue Light"/>
                <a:sym typeface="Helvetica Neue Light"/>
              </a:rPr>
              <a:t>Velocidade</a:t>
            </a:r>
            <a:endParaRPr/>
          </a:p>
        </p:txBody>
      </p:sp>
      <p:sp>
        <p:nvSpPr>
          <p:cNvPr id="100" name="Google Shape;100;p5"/>
          <p:cNvSpPr/>
          <p:nvPr/>
        </p:nvSpPr>
        <p:spPr>
          <a:xfrm>
            <a:off x="5925901" y="3450540"/>
            <a:ext cx="2055222" cy="1723049"/>
          </a:xfrm>
          <a:prstGeom prst="hexagon">
            <a:avLst>
              <a:gd fmla="val 25000" name="adj"/>
              <a:gd fmla="val 115470" name="vf"/>
            </a:avLst>
          </a:prstGeom>
          <a:noFill/>
          <a:ln cap="flat" cmpd="sng" w="9525">
            <a:solidFill>
              <a:schemeClr val="lt2"/>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101" name="Google Shape;101;p5"/>
          <p:cNvSpPr txBox="1"/>
          <p:nvPr/>
        </p:nvSpPr>
        <p:spPr>
          <a:xfrm>
            <a:off x="5820720" y="4104226"/>
            <a:ext cx="2265583" cy="50302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800"/>
              <a:buFont typeface="Helvetica Neue Light"/>
              <a:buNone/>
            </a:pPr>
            <a:r>
              <a:rPr b="1" i="0" lang="pt-PT" sz="2800" u="none" cap="none" strike="noStrike">
                <a:solidFill>
                  <a:srgbClr val="000000"/>
                </a:solidFill>
                <a:latin typeface="Helvetica Neue Light"/>
                <a:ea typeface="Helvetica Neue Light"/>
                <a:cs typeface="Helvetica Neue Light"/>
                <a:sym typeface="Helvetica Neue Light"/>
              </a:rPr>
              <a:t>Variedade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5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59" name="Google Shape;959;p50"/>
          <p:cNvCxnSpPr/>
          <p:nvPr/>
        </p:nvCxnSpPr>
        <p:spPr>
          <a:xfrm flipH="1" rot="10800000">
            <a:off x="730166" y="599325"/>
            <a:ext cx="8191208" cy="1"/>
          </a:xfrm>
          <a:prstGeom prst="straightConnector1">
            <a:avLst/>
          </a:prstGeom>
          <a:noFill/>
          <a:ln>
            <a:noFill/>
          </a:ln>
        </p:spPr>
      </p:cxnSp>
      <p:sp>
        <p:nvSpPr>
          <p:cNvPr id="960" name="Google Shape;960;p5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961" name="Google Shape;961;p50"/>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962" name="Google Shape;962;p50"/>
          <p:cNvSpPr txBox="1"/>
          <p:nvPr/>
        </p:nvSpPr>
        <p:spPr>
          <a:xfrm>
            <a:off x="909377" y="691288"/>
            <a:ext cx="71153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Aplicação – Clusterização</a:t>
            </a:r>
            <a:endParaRPr b="1" i="0" sz="2400" u="none" cap="none" strike="noStrike">
              <a:solidFill>
                <a:schemeClr val="dk1"/>
              </a:solidFill>
              <a:latin typeface="Helvetica Neue Light"/>
              <a:ea typeface="Helvetica Neue Light"/>
              <a:cs typeface="Helvetica Neue Light"/>
              <a:sym typeface="Helvetica Neue Light"/>
            </a:endParaRPr>
          </a:p>
        </p:txBody>
      </p:sp>
      <p:sp>
        <p:nvSpPr>
          <p:cNvPr id="963" name="Google Shape;963;p50"/>
          <p:cNvSpPr txBox="1"/>
          <p:nvPr/>
        </p:nvSpPr>
        <p:spPr>
          <a:xfrm>
            <a:off x="434121" y="5679005"/>
            <a:ext cx="4572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https://netflixtechblog.com/tracking-down-the-villains-outlier-detection-at-netflix-40360b31732</a:t>
            </a:r>
            <a:endParaRPr sz="1200">
              <a:latin typeface="Helvetica Neue Light"/>
              <a:ea typeface="Helvetica Neue Light"/>
              <a:cs typeface="Helvetica Neue Light"/>
              <a:sym typeface="Helvetica Neue Light"/>
            </a:endParaRPr>
          </a:p>
        </p:txBody>
      </p:sp>
      <p:pic>
        <p:nvPicPr>
          <p:cNvPr descr="Understanding K-Means Clustering: Hands-on Visual Approach | by Ruslan  Brilenkov | Artificial Intelligence in Plain English" id="964" name="Google Shape;964;p50"/>
          <p:cNvPicPr preferRelativeResize="0"/>
          <p:nvPr/>
        </p:nvPicPr>
        <p:blipFill rotWithShape="1">
          <a:blip r:embed="rId5">
            <a:alphaModFix/>
          </a:blip>
          <a:srcRect b="0" l="0" r="0" t="0"/>
          <a:stretch/>
        </p:blipFill>
        <p:spPr>
          <a:xfrm>
            <a:off x="265215" y="1486966"/>
            <a:ext cx="3810727" cy="3237432"/>
          </a:xfrm>
          <a:prstGeom prst="rect">
            <a:avLst/>
          </a:prstGeom>
          <a:noFill/>
          <a:ln>
            <a:noFill/>
          </a:ln>
        </p:spPr>
      </p:pic>
      <p:pic>
        <p:nvPicPr>
          <p:cNvPr descr="Customer Segmentation using KMeans Clustering | by Ashim Maity | Medium" id="965" name="Google Shape;965;p50"/>
          <p:cNvPicPr preferRelativeResize="0"/>
          <p:nvPr/>
        </p:nvPicPr>
        <p:blipFill rotWithShape="1">
          <a:blip r:embed="rId6">
            <a:alphaModFix/>
          </a:blip>
          <a:srcRect b="0" l="0" r="0" t="0"/>
          <a:stretch/>
        </p:blipFill>
        <p:spPr>
          <a:xfrm>
            <a:off x="4247606" y="2470051"/>
            <a:ext cx="4690859" cy="3115826"/>
          </a:xfrm>
          <a:prstGeom prst="rect">
            <a:avLst/>
          </a:prstGeom>
          <a:noFill/>
          <a:ln>
            <a:noFill/>
          </a:ln>
        </p:spPr>
      </p:pic>
      <p:grpSp>
        <p:nvGrpSpPr>
          <p:cNvPr id="966" name="Google Shape;966;p50"/>
          <p:cNvGrpSpPr/>
          <p:nvPr/>
        </p:nvGrpSpPr>
        <p:grpSpPr>
          <a:xfrm>
            <a:off x="197782" y="6523821"/>
            <a:ext cx="8775818" cy="241500"/>
            <a:chOff x="197782" y="6523821"/>
            <a:chExt cx="8775818" cy="241500"/>
          </a:xfrm>
        </p:grpSpPr>
        <p:sp>
          <p:nvSpPr>
            <p:cNvPr id="967" name="Google Shape;967;p50"/>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68" name="Google Shape;968;p50"/>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id="973" name="Google Shape;973;p5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74" name="Google Shape;974;p51"/>
          <p:cNvCxnSpPr/>
          <p:nvPr/>
        </p:nvCxnSpPr>
        <p:spPr>
          <a:xfrm flipH="1" rot="10800000">
            <a:off x="730166" y="599325"/>
            <a:ext cx="8191208" cy="1"/>
          </a:xfrm>
          <a:prstGeom prst="straightConnector1">
            <a:avLst/>
          </a:prstGeom>
          <a:noFill/>
          <a:ln>
            <a:noFill/>
          </a:ln>
        </p:spPr>
      </p:cxnSp>
      <p:sp>
        <p:nvSpPr>
          <p:cNvPr id="975" name="Google Shape;975;p5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976" name="Google Shape;976;p51"/>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977" name="Google Shape;977;p51"/>
          <p:cNvSpPr txBox="1"/>
          <p:nvPr/>
        </p:nvSpPr>
        <p:spPr>
          <a:xfrm>
            <a:off x="909377" y="691288"/>
            <a:ext cx="7115337"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Supervised vs Non-Supervised</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id="978" name="Google Shape;978;p51"/>
          <p:cNvPicPr preferRelativeResize="0"/>
          <p:nvPr/>
        </p:nvPicPr>
        <p:blipFill rotWithShape="1">
          <a:blip r:embed="rId4">
            <a:alphaModFix/>
          </a:blip>
          <a:srcRect b="0" l="0" r="0" t="0"/>
          <a:stretch/>
        </p:blipFill>
        <p:spPr>
          <a:xfrm>
            <a:off x="1092257" y="2465502"/>
            <a:ext cx="7215197" cy="1926995"/>
          </a:xfrm>
          <a:prstGeom prst="rect">
            <a:avLst/>
          </a:prstGeom>
          <a:noFill/>
          <a:ln>
            <a:noFill/>
          </a:ln>
        </p:spPr>
      </p:pic>
      <p:grpSp>
        <p:nvGrpSpPr>
          <p:cNvPr id="979" name="Google Shape;979;p51"/>
          <p:cNvGrpSpPr/>
          <p:nvPr/>
        </p:nvGrpSpPr>
        <p:grpSpPr>
          <a:xfrm>
            <a:off x="197782" y="6523821"/>
            <a:ext cx="8775818" cy="241500"/>
            <a:chOff x="197782" y="6523821"/>
            <a:chExt cx="8775818" cy="241500"/>
          </a:xfrm>
        </p:grpSpPr>
        <p:sp>
          <p:nvSpPr>
            <p:cNvPr id="980" name="Google Shape;980;p51"/>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81" name="Google Shape;981;p51"/>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id="986" name="Google Shape;986;p5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87" name="Google Shape;987;p52"/>
          <p:cNvCxnSpPr/>
          <p:nvPr/>
        </p:nvCxnSpPr>
        <p:spPr>
          <a:xfrm flipH="1" rot="10800000">
            <a:off x="747257" y="633071"/>
            <a:ext cx="8191208" cy="1"/>
          </a:xfrm>
          <a:prstGeom prst="straightConnector1">
            <a:avLst/>
          </a:prstGeom>
          <a:noFill/>
          <a:ln>
            <a:noFill/>
          </a:ln>
        </p:spPr>
      </p:cxnSp>
      <p:sp>
        <p:nvSpPr>
          <p:cNvPr id="988" name="Google Shape;988;p5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989" name="Google Shape;989;p52"/>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990" name="Google Shape;990;p52"/>
          <p:cNvSpPr txBox="1"/>
          <p:nvPr/>
        </p:nvSpPr>
        <p:spPr>
          <a:xfrm>
            <a:off x="1368033" y="963495"/>
            <a:ext cx="58181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Recomendação de Livro</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descr="Data Science for Business - 1" id="991" name="Google Shape;991;p52"/>
          <p:cNvPicPr preferRelativeResize="0"/>
          <p:nvPr/>
        </p:nvPicPr>
        <p:blipFill rotWithShape="1">
          <a:blip r:embed="rId4">
            <a:alphaModFix/>
          </a:blip>
          <a:srcRect b="0" l="0" r="0" t="0"/>
          <a:stretch/>
        </p:blipFill>
        <p:spPr>
          <a:xfrm>
            <a:off x="231284" y="1971187"/>
            <a:ext cx="3836126" cy="3836126"/>
          </a:xfrm>
          <a:prstGeom prst="rect">
            <a:avLst/>
          </a:prstGeom>
          <a:noFill/>
          <a:ln>
            <a:noFill/>
          </a:ln>
        </p:spPr>
      </p:pic>
      <p:pic>
        <p:nvPicPr>
          <p:cNvPr descr="Data Mining Process Illustration" id="992" name="Google Shape;992;p52"/>
          <p:cNvPicPr preferRelativeResize="0"/>
          <p:nvPr/>
        </p:nvPicPr>
        <p:blipFill rotWithShape="1">
          <a:blip r:embed="rId5">
            <a:alphaModFix/>
          </a:blip>
          <a:srcRect b="0" l="0" r="0" t="0"/>
          <a:stretch/>
        </p:blipFill>
        <p:spPr>
          <a:xfrm>
            <a:off x="4422459" y="2106171"/>
            <a:ext cx="3867466" cy="3566159"/>
          </a:xfrm>
          <a:prstGeom prst="rect">
            <a:avLst/>
          </a:prstGeom>
          <a:noFill/>
          <a:ln>
            <a:noFill/>
          </a:ln>
        </p:spPr>
      </p:pic>
      <p:grpSp>
        <p:nvGrpSpPr>
          <p:cNvPr id="993" name="Google Shape;993;p52"/>
          <p:cNvGrpSpPr/>
          <p:nvPr/>
        </p:nvGrpSpPr>
        <p:grpSpPr>
          <a:xfrm>
            <a:off x="197782" y="6523821"/>
            <a:ext cx="8775818" cy="241500"/>
            <a:chOff x="197782" y="6523821"/>
            <a:chExt cx="8775818" cy="241500"/>
          </a:xfrm>
        </p:grpSpPr>
        <p:sp>
          <p:nvSpPr>
            <p:cNvPr id="994" name="Google Shape;994;p52"/>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95" name="Google Shape;995;p52"/>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5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01" name="Google Shape;1001;p53"/>
          <p:cNvCxnSpPr/>
          <p:nvPr/>
        </p:nvCxnSpPr>
        <p:spPr>
          <a:xfrm flipH="1" rot="10800000">
            <a:off x="730166" y="599325"/>
            <a:ext cx="8191208" cy="1"/>
          </a:xfrm>
          <a:prstGeom prst="straightConnector1">
            <a:avLst/>
          </a:prstGeom>
          <a:noFill/>
          <a:ln>
            <a:noFill/>
          </a:ln>
        </p:spPr>
      </p:cxnSp>
      <p:sp>
        <p:nvSpPr>
          <p:cNvPr id="1002" name="Google Shape;1002;p5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03" name="Google Shape;1003;p53"/>
          <p:cNvCxnSpPr/>
          <p:nvPr/>
        </p:nvCxnSpPr>
        <p:spPr>
          <a:xfrm flipH="1" rot="10800000">
            <a:off x="231284" y="6422275"/>
            <a:ext cx="8690090" cy="1"/>
          </a:xfrm>
          <a:prstGeom prst="straightConnector1">
            <a:avLst/>
          </a:prstGeom>
          <a:noFill/>
          <a:ln>
            <a:noFill/>
          </a:ln>
        </p:spPr>
      </p:cxnSp>
      <p:sp>
        <p:nvSpPr>
          <p:cNvPr id="1004" name="Google Shape;1004;p53"/>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1005" name="Google Shape;1005;p53"/>
          <p:cNvPicPr preferRelativeResize="0"/>
          <p:nvPr/>
        </p:nvPicPr>
        <p:blipFill rotWithShape="1">
          <a:blip r:embed="rId4">
            <a:alphaModFix/>
          </a:blip>
          <a:srcRect b="0" l="0" r="0" t="0"/>
          <a:stretch/>
        </p:blipFill>
        <p:spPr>
          <a:xfrm>
            <a:off x="536491" y="748508"/>
            <a:ext cx="7710526" cy="5471675"/>
          </a:xfrm>
          <a:prstGeom prst="rect">
            <a:avLst/>
          </a:prstGeom>
          <a:noFill/>
          <a:ln>
            <a:noFill/>
          </a:ln>
        </p:spPr>
      </p:pic>
      <p:grpSp>
        <p:nvGrpSpPr>
          <p:cNvPr id="1006" name="Google Shape;1006;p53"/>
          <p:cNvGrpSpPr/>
          <p:nvPr/>
        </p:nvGrpSpPr>
        <p:grpSpPr>
          <a:xfrm>
            <a:off x="197782" y="6523821"/>
            <a:ext cx="8775818" cy="241500"/>
            <a:chOff x="197782" y="6523821"/>
            <a:chExt cx="8775818" cy="241500"/>
          </a:xfrm>
        </p:grpSpPr>
        <p:sp>
          <p:nvSpPr>
            <p:cNvPr id="1007" name="Google Shape;1007;p53"/>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08" name="Google Shape;1008;p53"/>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p5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14" name="Google Shape;1014;p54"/>
          <p:cNvCxnSpPr/>
          <p:nvPr/>
        </p:nvCxnSpPr>
        <p:spPr>
          <a:xfrm flipH="1" rot="10800000">
            <a:off x="730166" y="599325"/>
            <a:ext cx="8191208" cy="1"/>
          </a:xfrm>
          <a:prstGeom prst="straightConnector1">
            <a:avLst/>
          </a:prstGeom>
          <a:noFill/>
          <a:ln>
            <a:noFill/>
          </a:ln>
        </p:spPr>
      </p:cxnSp>
      <p:sp>
        <p:nvSpPr>
          <p:cNvPr id="1015" name="Google Shape;1015;p5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16" name="Google Shape;1016;p54"/>
          <p:cNvCxnSpPr/>
          <p:nvPr/>
        </p:nvCxnSpPr>
        <p:spPr>
          <a:xfrm flipH="1" rot="10800000">
            <a:off x="231284" y="6422275"/>
            <a:ext cx="8690090" cy="1"/>
          </a:xfrm>
          <a:prstGeom prst="straightConnector1">
            <a:avLst/>
          </a:prstGeom>
          <a:noFill/>
          <a:ln>
            <a:noFill/>
          </a:ln>
        </p:spPr>
      </p:cxnSp>
      <p:sp>
        <p:nvSpPr>
          <p:cNvPr id="1017" name="Google Shape;1017;p54"/>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1018" name="Google Shape;1018;p54"/>
          <p:cNvSpPr txBox="1"/>
          <p:nvPr/>
        </p:nvSpPr>
        <p:spPr>
          <a:xfrm>
            <a:off x="1662903" y="1212570"/>
            <a:ext cx="58181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Databricks – Projeto Engenharia de Dados</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descr="Unlock the Power of SAP Data: Top Analytics and AI Data Integration Use  Cases | Informatica" id="1019" name="Google Shape;1019;p54"/>
          <p:cNvPicPr preferRelativeResize="0"/>
          <p:nvPr/>
        </p:nvPicPr>
        <p:blipFill rotWithShape="1">
          <a:blip r:embed="rId4">
            <a:alphaModFix/>
          </a:blip>
          <a:srcRect b="0" l="0" r="0" t="0"/>
          <a:stretch/>
        </p:blipFill>
        <p:spPr>
          <a:xfrm>
            <a:off x="949234" y="2087783"/>
            <a:ext cx="6365966" cy="3557647"/>
          </a:xfrm>
          <a:prstGeom prst="rect">
            <a:avLst/>
          </a:prstGeom>
          <a:noFill/>
          <a:ln>
            <a:noFill/>
          </a:ln>
        </p:spPr>
      </p:pic>
      <p:pic>
        <p:nvPicPr>
          <p:cNvPr descr="Databricks - Wikipedia" id="1020" name="Google Shape;1020;p54"/>
          <p:cNvPicPr preferRelativeResize="0"/>
          <p:nvPr/>
        </p:nvPicPr>
        <p:blipFill rotWithShape="1">
          <a:blip r:embed="rId5">
            <a:alphaModFix/>
          </a:blip>
          <a:srcRect b="0" l="0" r="0" t="0"/>
          <a:stretch/>
        </p:blipFill>
        <p:spPr>
          <a:xfrm>
            <a:off x="62796" y="844153"/>
            <a:ext cx="1334740" cy="700738"/>
          </a:xfrm>
          <a:prstGeom prst="rect">
            <a:avLst/>
          </a:prstGeom>
          <a:noFill/>
          <a:ln>
            <a:noFill/>
          </a:ln>
        </p:spPr>
      </p:pic>
      <p:sp>
        <p:nvSpPr>
          <p:cNvPr id="1021" name="Google Shape;1021;p54"/>
          <p:cNvSpPr txBox="1"/>
          <p:nvPr/>
        </p:nvSpPr>
        <p:spPr>
          <a:xfrm>
            <a:off x="1392504" y="5920121"/>
            <a:ext cx="581819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1600">
                <a:solidFill>
                  <a:schemeClr val="dk1"/>
                </a:solidFill>
                <a:latin typeface="Helvetica Neue Light"/>
                <a:ea typeface="Helvetica Neue Light"/>
                <a:cs typeface="Helvetica Neue Light"/>
                <a:sym typeface="Helvetica Neue Light"/>
              </a:rPr>
              <a:t>O final de um projeto de dados 🡪 Começo de um Projeto de ML</a:t>
            </a:r>
            <a:endParaRPr b="1" i="0" sz="1600" u="none" cap="none" strike="noStrike">
              <a:solidFill>
                <a:schemeClr val="dk1"/>
              </a:solidFill>
              <a:latin typeface="Helvetica Neue Light"/>
              <a:ea typeface="Helvetica Neue Light"/>
              <a:cs typeface="Helvetica Neue Light"/>
              <a:sym typeface="Helvetica Neue Light"/>
            </a:endParaRPr>
          </a:p>
        </p:txBody>
      </p:sp>
      <p:grpSp>
        <p:nvGrpSpPr>
          <p:cNvPr id="1022" name="Google Shape;1022;p54"/>
          <p:cNvGrpSpPr/>
          <p:nvPr/>
        </p:nvGrpSpPr>
        <p:grpSpPr>
          <a:xfrm>
            <a:off x="197782" y="6523821"/>
            <a:ext cx="8775818" cy="241500"/>
            <a:chOff x="197782" y="6523821"/>
            <a:chExt cx="8775818" cy="241500"/>
          </a:xfrm>
        </p:grpSpPr>
        <p:sp>
          <p:nvSpPr>
            <p:cNvPr id="1023" name="Google Shape;1023;p54"/>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24" name="Google Shape;1024;p54"/>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5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30" name="Google Shape;1030;p55"/>
          <p:cNvCxnSpPr/>
          <p:nvPr/>
        </p:nvCxnSpPr>
        <p:spPr>
          <a:xfrm flipH="1" rot="10800000">
            <a:off x="730166" y="599325"/>
            <a:ext cx="8191208" cy="1"/>
          </a:xfrm>
          <a:prstGeom prst="straightConnector1">
            <a:avLst/>
          </a:prstGeom>
          <a:noFill/>
          <a:ln>
            <a:noFill/>
          </a:ln>
        </p:spPr>
      </p:cxnSp>
      <p:sp>
        <p:nvSpPr>
          <p:cNvPr id="1031" name="Google Shape;1031;p5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032" name="Google Shape;1032;p55"/>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1033" name="Google Shape;1033;p55"/>
          <p:cNvSpPr txBox="1"/>
          <p:nvPr/>
        </p:nvSpPr>
        <p:spPr>
          <a:xfrm>
            <a:off x="1662903" y="1212570"/>
            <a:ext cx="5818193"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2400">
                <a:solidFill>
                  <a:schemeClr val="dk1"/>
                </a:solidFill>
                <a:latin typeface="Helvetica Neue Light"/>
                <a:ea typeface="Helvetica Neue Light"/>
                <a:cs typeface="Helvetica Neue Light"/>
                <a:sym typeface="Helvetica Neue Light"/>
              </a:rPr>
              <a:t>O que é um pipeline?</a:t>
            </a:r>
            <a:endParaRPr b="1" i="0" sz="2400" u="none" cap="none" strike="noStrike">
              <a:solidFill>
                <a:schemeClr val="dk1"/>
              </a:solidFill>
              <a:latin typeface="Helvetica Neue Light"/>
              <a:ea typeface="Helvetica Neue Light"/>
              <a:cs typeface="Helvetica Neue Light"/>
              <a:sym typeface="Helvetica Neue Light"/>
            </a:endParaRPr>
          </a:p>
        </p:txBody>
      </p:sp>
      <p:pic>
        <p:nvPicPr>
          <p:cNvPr descr="Databricks - Wikipedia" id="1034" name="Google Shape;1034;p55"/>
          <p:cNvPicPr preferRelativeResize="0"/>
          <p:nvPr/>
        </p:nvPicPr>
        <p:blipFill rotWithShape="1">
          <a:blip r:embed="rId4">
            <a:alphaModFix/>
          </a:blip>
          <a:srcRect b="0" l="0" r="0" t="0"/>
          <a:stretch/>
        </p:blipFill>
        <p:spPr>
          <a:xfrm>
            <a:off x="62796" y="844153"/>
            <a:ext cx="1334740" cy="700738"/>
          </a:xfrm>
          <a:prstGeom prst="rect">
            <a:avLst/>
          </a:prstGeom>
          <a:noFill/>
          <a:ln>
            <a:noFill/>
          </a:ln>
        </p:spPr>
      </p:pic>
      <p:sp>
        <p:nvSpPr>
          <p:cNvPr id="1035" name="Google Shape;1035;p55"/>
          <p:cNvSpPr txBox="1"/>
          <p:nvPr/>
        </p:nvSpPr>
        <p:spPr>
          <a:xfrm>
            <a:off x="1392504" y="5920121"/>
            <a:ext cx="581819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pt-PT" sz="1600">
                <a:solidFill>
                  <a:schemeClr val="dk1"/>
                </a:solidFill>
                <a:latin typeface="Helvetica Neue Light"/>
                <a:ea typeface="Helvetica Neue Light"/>
                <a:cs typeface="Helvetica Neue Light"/>
                <a:sym typeface="Helvetica Neue Light"/>
              </a:rPr>
              <a:t>O final de um projeto de dados 🡪 Começo de um Projeto de ML</a:t>
            </a:r>
            <a:endParaRPr b="1" i="0" sz="1600" u="none" cap="none" strike="noStrike">
              <a:solidFill>
                <a:schemeClr val="dk1"/>
              </a:solidFill>
              <a:latin typeface="Helvetica Neue Light"/>
              <a:ea typeface="Helvetica Neue Light"/>
              <a:cs typeface="Helvetica Neue Light"/>
              <a:sym typeface="Helvetica Neue Light"/>
            </a:endParaRPr>
          </a:p>
        </p:txBody>
      </p:sp>
      <p:pic>
        <p:nvPicPr>
          <p:cNvPr descr="Desvendando o Poder do Pipeline de Dados: Uma Jornada para a Eficiência no  Tratamento de Informações" id="1036" name="Google Shape;1036;p55"/>
          <p:cNvPicPr preferRelativeResize="0"/>
          <p:nvPr/>
        </p:nvPicPr>
        <p:blipFill rotWithShape="1">
          <a:blip r:embed="rId5">
            <a:alphaModFix/>
          </a:blip>
          <a:srcRect b="0" l="0" r="0" t="0"/>
          <a:stretch/>
        </p:blipFill>
        <p:spPr>
          <a:xfrm>
            <a:off x="730166" y="2132049"/>
            <a:ext cx="7569103" cy="3166934"/>
          </a:xfrm>
          <a:prstGeom prst="rect">
            <a:avLst/>
          </a:prstGeom>
          <a:noFill/>
          <a:ln>
            <a:noFill/>
          </a:ln>
        </p:spPr>
      </p:pic>
      <p:grpSp>
        <p:nvGrpSpPr>
          <p:cNvPr id="1037" name="Google Shape;1037;p55"/>
          <p:cNvGrpSpPr/>
          <p:nvPr/>
        </p:nvGrpSpPr>
        <p:grpSpPr>
          <a:xfrm>
            <a:off x="197782" y="6523821"/>
            <a:ext cx="8775818" cy="241500"/>
            <a:chOff x="197782" y="6523821"/>
            <a:chExt cx="8775818" cy="241500"/>
          </a:xfrm>
        </p:grpSpPr>
        <p:sp>
          <p:nvSpPr>
            <p:cNvPr id="1038" name="Google Shape;1038;p55"/>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39" name="Google Shape;1039;p55"/>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pic>
        <p:nvPicPr>
          <p:cNvPr id="1044" name="Google Shape;1044;p5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45" name="Google Shape;1045;p56"/>
          <p:cNvCxnSpPr/>
          <p:nvPr/>
        </p:nvCxnSpPr>
        <p:spPr>
          <a:xfrm flipH="1" rot="10800000">
            <a:off x="730166" y="599325"/>
            <a:ext cx="8191208" cy="1"/>
          </a:xfrm>
          <a:prstGeom prst="straightConnector1">
            <a:avLst/>
          </a:prstGeom>
          <a:noFill/>
          <a:ln>
            <a:noFill/>
          </a:ln>
        </p:spPr>
      </p:cxnSp>
      <p:sp>
        <p:nvSpPr>
          <p:cNvPr id="1046" name="Google Shape;1046;p5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047" name="Google Shape;1047;p56"/>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 que é uma API?</a:t>
            </a:r>
            <a:endParaRPr/>
          </a:p>
        </p:txBody>
      </p:sp>
      <p:sp>
        <p:nvSpPr>
          <p:cNvPr id="1048" name="Google Shape;1048;p56"/>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https://aws.amazon.com/what-is/api/</a:t>
            </a:r>
            <a:endParaRPr sz="1200">
              <a:latin typeface="Helvetica Neue Light"/>
              <a:ea typeface="Helvetica Neue Light"/>
              <a:cs typeface="Helvetica Neue Light"/>
              <a:sym typeface="Helvetica Neue Light"/>
            </a:endParaRPr>
          </a:p>
        </p:txBody>
      </p:sp>
      <p:pic>
        <p:nvPicPr>
          <p:cNvPr id="1049" name="Google Shape;1049;p56"/>
          <p:cNvPicPr preferRelativeResize="0"/>
          <p:nvPr/>
        </p:nvPicPr>
        <p:blipFill rotWithShape="1">
          <a:blip r:embed="rId5">
            <a:alphaModFix/>
          </a:blip>
          <a:srcRect b="0" l="0" r="0" t="0"/>
          <a:stretch/>
        </p:blipFill>
        <p:spPr>
          <a:xfrm>
            <a:off x="113001" y="2485671"/>
            <a:ext cx="4538027" cy="2250466"/>
          </a:xfrm>
          <a:prstGeom prst="rect">
            <a:avLst/>
          </a:prstGeom>
          <a:noFill/>
          <a:ln>
            <a:noFill/>
          </a:ln>
        </p:spPr>
      </p:pic>
      <p:sp>
        <p:nvSpPr>
          <p:cNvPr id="1050" name="Google Shape;1050;p56"/>
          <p:cNvSpPr txBox="1"/>
          <p:nvPr/>
        </p:nvSpPr>
        <p:spPr>
          <a:xfrm>
            <a:off x="4737463" y="1995327"/>
            <a:ext cx="3868616" cy="3765452"/>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None/>
            </a:pPr>
            <a:r>
              <a:rPr b="1" i="0" lang="pt-PT" sz="2000" u="none" cap="none" strike="noStrike">
                <a:solidFill>
                  <a:schemeClr val="dk1"/>
                </a:solidFill>
                <a:latin typeface="Helvetica Neue Light"/>
                <a:ea typeface="Helvetica Neue Light"/>
                <a:cs typeface="Helvetica Neue Light"/>
                <a:sym typeface="Helvetica Neue Light"/>
              </a:rPr>
              <a:t>Application Programming Interface (Interface de Programação de Aplicações</a:t>
            </a:r>
            <a:r>
              <a:rPr i="0" lang="pt-PT" sz="2000" u="none" cap="none" strike="noStrike">
                <a:solidFill>
                  <a:schemeClr val="dk1"/>
                </a:solidFill>
                <a:latin typeface="Helvetica Neue Light"/>
                <a:ea typeface="Helvetica Neue Light"/>
                <a:cs typeface="Helvetica Neue Light"/>
                <a:sym typeface="Helvetica Neue Light"/>
              </a:rPr>
              <a:t>): conjunto de definições e protocolos que permite que diferentes softwares se comuniquem entre si.</a:t>
            </a:r>
            <a:endParaRPr/>
          </a:p>
          <a:p>
            <a:pPr indent="0" lvl="0" marL="0" marR="0" rtl="0" algn="l">
              <a:lnSpc>
                <a:spcPct val="100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i="0" lang="pt-PT" sz="2000" u="none" cap="none" strike="noStrike">
                <a:solidFill>
                  <a:schemeClr val="dk1"/>
                </a:solidFill>
                <a:latin typeface="Helvetica Neue Light"/>
                <a:ea typeface="Helvetica Neue Light"/>
                <a:cs typeface="Helvetica Neue Light"/>
                <a:sym typeface="Helvetica Neue Light"/>
              </a:rPr>
              <a:t>Elas fornecem métodos padronizados para que aplicativos possam "pedir" e "trocar" dados e funcionalidades de forma segura e eficiente.</a:t>
            </a:r>
            <a:endParaRPr/>
          </a:p>
        </p:txBody>
      </p:sp>
      <p:grpSp>
        <p:nvGrpSpPr>
          <p:cNvPr id="1051" name="Google Shape;1051;p56"/>
          <p:cNvGrpSpPr/>
          <p:nvPr/>
        </p:nvGrpSpPr>
        <p:grpSpPr>
          <a:xfrm>
            <a:off x="197782" y="6523821"/>
            <a:ext cx="8775818" cy="241500"/>
            <a:chOff x="197782" y="6523821"/>
            <a:chExt cx="8775818" cy="241500"/>
          </a:xfrm>
        </p:grpSpPr>
        <p:sp>
          <p:nvSpPr>
            <p:cNvPr id="1052" name="Google Shape;1052;p56"/>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53" name="Google Shape;1053;p56"/>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59" name="Google Shape;1059;p57"/>
          <p:cNvCxnSpPr/>
          <p:nvPr/>
        </p:nvCxnSpPr>
        <p:spPr>
          <a:xfrm flipH="1" rot="10800000">
            <a:off x="730166" y="599325"/>
            <a:ext cx="8191208" cy="1"/>
          </a:xfrm>
          <a:prstGeom prst="straightConnector1">
            <a:avLst/>
          </a:prstGeom>
          <a:noFill/>
          <a:ln>
            <a:noFill/>
          </a:ln>
        </p:spPr>
      </p:cxnSp>
      <p:sp>
        <p:nvSpPr>
          <p:cNvPr id="1060" name="Google Shape;1060;p5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061" name="Google Shape;1061;p57"/>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000"/>
              <a:buFont typeface="Helvetica Neue Light"/>
              <a:buNone/>
            </a:pPr>
            <a:r>
              <a:rPr lang="pt-PT" sz="4000"/>
              <a:t>Por que é importante para dados?</a:t>
            </a:r>
            <a:endParaRPr sz="4000"/>
          </a:p>
        </p:txBody>
      </p:sp>
      <p:sp>
        <p:nvSpPr>
          <p:cNvPr id="1062" name="Google Shape;1062;p57"/>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https://aws.amazon.com/what-is/api/</a:t>
            </a:r>
            <a:endParaRPr sz="1200">
              <a:latin typeface="Helvetica Neue Light"/>
              <a:ea typeface="Helvetica Neue Light"/>
              <a:cs typeface="Helvetica Neue Light"/>
              <a:sym typeface="Helvetica Neue Light"/>
            </a:endParaRPr>
          </a:p>
        </p:txBody>
      </p:sp>
      <p:sp>
        <p:nvSpPr>
          <p:cNvPr id="1063" name="Google Shape;1063;p57"/>
          <p:cNvSpPr txBox="1"/>
          <p:nvPr/>
        </p:nvSpPr>
        <p:spPr>
          <a:xfrm>
            <a:off x="4737463" y="2456993"/>
            <a:ext cx="3868616" cy="2842123"/>
          </a:xfrm>
          <a:prstGeom prst="rect">
            <a:avLst/>
          </a:prstGeom>
          <a:noFill/>
          <a:ln>
            <a:noFill/>
          </a:ln>
        </p:spPr>
        <p:txBody>
          <a:bodyPr anchorCtr="0" anchor="ctr" bIns="35700" lIns="35700" spcFirstLastPara="1" rIns="35700" wrap="square" tIns="35700">
            <a:spAutoFit/>
          </a:bodyPr>
          <a:lstStyle/>
          <a:p>
            <a:pPr indent="-342900" lvl="0" marL="342900" marR="0" rtl="0" algn="l">
              <a:lnSpc>
                <a:spcPct val="100000"/>
              </a:lnSpc>
              <a:spcBef>
                <a:spcPts val="0"/>
              </a:spcBef>
              <a:spcAft>
                <a:spcPts val="0"/>
              </a:spcAft>
              <a:buClr>
                <a:schemeClr val="dk1"/>
              </a:buClr>
              <a:buSzPts val="2000"/>
              <a:buFont typeface="Noto Sans Symbols"/>
              <a:buChar char="▪"/>
            </a:pPr>
            <a:r>
              <a:rPr i="0" lang="pt-PT" sz="2000" u="none" cap="none" strike="noStrike">
                <a:solidFill>
                  <a:schemeClr val="dk1"/>
                </a:solidFill>
                <a:latin typeface="Helvetica Neue Light"/>
                <a:ea typeface="Helvetica Neue Light"/>
                <a:cs typeface="Helvetica Neue Light"/>
                <a:sym typeface="Helvetica Neue Light"/>
              </a:rPr>
              <a:t>Acesso a dados externos</a:t>
            </a:r>
            <a:endParaRPr/>
          </a:p>
          <a:p>
            <a:pPr indent="0" lvl="0" marL="0" marR="0" rtl="0" algn="l">
              <a:lnSpc>
                <a:spcPct val="100000"/>
              </a:lnSpc>
              <a:spcBef>
                <a:spcPts val="0"/>
              </a:spcBef>
              <a:spcAft>
                <a:spcPts val="0"/>
              </a:spcAft>
              <a:buNone/>
            </a:pPr>
            <a:r>
              <a:t/>
            </a:r>
            <a:endParaRPr i="0" sz="2000" u="none" cap="none" strike="noStrike">
              <a:solidFill>
                <a:schemeClr val="dk1"/>
              </a:solidFill>
              <a:latin typeface="Helvetica Neue Light"/>
              <a:ea typeface="Helvetica Neue Light"/>
              <a:cs typeface="Helvetica Neue Light"/>
              <a:sym typeface="Helvetica Neue Light"/>
            </a:endParaRPr>
          </a:p>
          <a:p>
            <a:pPr indent="-342900" lvl="0" marL="342900" marR="0" rtl="0" algn="l">
              <a:lnSpc>
                <a:spcPct val="100000"/>
              </a:lnSpc>
              <a:spcBef>
                <a:spcPts val="0"/>
              </a:spcBef>
              <a:spcAft>
                <a:spcPts val="0"/>
              </a:spcAft>
              <a:buClr>
                <a:schemeClr val="dk1"/>
              </a:buClr>
              <a:buSzPts val="2000"/>
              <a:buFont typeface="Noto Sans Symbols"/>
              <a:buChar char="▪"/>
            </a:pPr>
            <a:r>
              <a:rPr lang="pt-PT" sz="2000">
                <a:solidFill>
                  <a:schemeClr val="dk1"/>
                </a:solidFill>
                <a:latin typeface="Helvetica Neue Light"/>
                <a:ea typeface="Helvetica Neue Light"/>
                <a:cs typeface="Helvetica Neue Light"/>
                <a:sym typeface="Helvetica Neue Light"/>
              </a:rPr>
              <a:t>Integração de sistemas</a:t>
            </a:r>
            <a:endParaRPr/>
          </a:p>
          <a:p>
            <a:pPr indent="0" lvl="0" marL="0" marR="0" rtl="0" algn="l">
              <a:lnSpc>
                <a:spcPct val="100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42900" lvl="0" marL="342900" marR="0" rtl="0" algn="l">
              <a:lnSpc>
                <a:spcPct val="100000"/>
              </a:lnSpc>
              <a:spcBef>
                <a:spcPts val="0"/>
              </a:spcBef>
              <a:spcAft>
                <a:spcPts val="0"/>
              </a:spcAft>
              <a:buClr>
                <a:schemeClr val="dk1"/>
              </a:buClr>
              <a:buSzPts val="2000"/>
              <a:buFont typeface="Noto Sans Symbols"/>
              <a:buChar char="▪"/>
            </a:pPr>
            <a:r>
              <a:rPr i="0" lang="pt-PT" sz="2000" u="none" cap="none" strike="noStrike">
                <a:solidFill>
                  <a:schemeClr val="dk1"/>
                </a:solidFill>
                <a:latin typeface="Helvetica Neue Light"/>
                <a:ea typeface="Helvetica Neue Light"/>
                <a:cs typeface="Helvetica Neue Light"/>
                <a:sym typeface="Helvetica Neue Light"/>
              </a:rPr>
              <a:t>Automação de pro</a:t>
            </a:r>
            <a:r>
              <a:rPr lang="pt-PT" sz="2000">
                <a:solidFill>
                  <a:schemeClr val="dk1"/>
                </a:solidFill>
                <a:latin typeface="Helvetica Neue Light"/>
                <a:ea typeface="Helvetica Neue Light"/>
                <a:cs typeface="Helvetica Neue Light"/>
                <a:sym typeface="Helvetica Neue Light"/>
              </a:rPr>
              <a:t>cessos</a:t>
            </a:r>
            <a:endParaRPr/>
          </a:p>
          <a:p>
            <a:pPr indent="0" lvl="0" marL="0" marR="0" rtl="0" algn="l">
              <a:lnSpc>
                <a:spcPct val="100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42900" lvl="0" marL="342900" marR="0" rtl="0" algn="l">
              <a:lnSpc>
                <a:spcPct val="100000"/>
              </a:lnSpc>
              <a:spcBef>
                <a:spcPts val="0"/>
              </a:spcBef>
              <a:spcAft>
                <a:spcPts val="0"/>
              </a:spcAft>
              <a:buClr>
                <a:schemeClr val="dk1"/>
              </a:buClr>
              <a:buSzPts val="2000"/>
              <a:buFont typeface="Noto Sans Symbols"/>
              <a:buChar char="▪"/>
            </a:pPr>
            <a:r>
              <a:rPr i="0" lang="pt-PT" sz="2000" u="none" cap="none" strike="noStrike">
                <a:solidFill>
                  <a:schemeClr val="dk1"/>
                </a:solidFill>
                <a:latin typeface="Helvetica Neue Light"/>
                <a:ea typeface="Helvetica Neue Light"/>
                <a:cs typeface="Helvetica Neue Light"/>
                <a:sym typeface="Helvetica Neue Light"/>
              </a:rPr>
              <a:t>Desenvolvi</a:t>
            </a:r>
            <a:r>
              <a:rPr lang="pt-PT" sz="2000">
                <a:solidFill>
                  <a:schemeClr val="dk1"/>
                </a:solidFill>
                <a:latin typeface="Helvetica Neue Light"/>
                <a:ea typeface="Helvetica Neue Light"/>
                <a:cs typeface="Helvetica Neue Light"/>
                <a:sym typeface="Helvetica Neue Light"/>
              </a:rPr>
              <a:t>mento Rápido</a:t>
            </a:r>
            <a:endParaRPr/>
          </a:p>
          <a:p>
            <a:pPr indent="0" lvl="0" marL="0" marR="0" rtl="0" algn="l">
              <a:lnSpc>
                <a:spcPct val="100000"/>
              </a:lnSpc>
              <a:spcBef>
                <a:spcPts val="0"/>
              </a:spcBef>
              <a:spcAft>
                <a:spcPts val="0"/>
              </a:spcAft>
              <a:buNone/>
            </a:pPr>
            <a:r>
              <a:t/>
            </a:r>
            <a:endParaRPr sz="2000">
              <a:solidFill>
                <a:schemeClr val="dk1"/>
              </a:solidFill>
              <a:latin typeface="Helvetica Neue Light"/>
              <a:ea typeface="Helvetica Neue Light"/>
              <a:cs typeface="Helvetica Neue Light"/>
              <a:sym typeface="Helvetica Neue Light"/>
            </a:endParaRPr>
          </a:p>
          <a:p>
            <a:pPr indent="-342900" lvl="0" marL="342900" marR="0" rtl="0" algn="l">
              <a:lnSpc>
                <a:spcPct val="100000"/>
              </a:lnSpc>
              <a:spcBef>
                <a:spcPts val="0"/>
              </a:spcBef>
              <a:spcAft>
                <a:spcPts val="0"/>
              </a:spcAft>
              <a:buClr>
                <a:schemeClr val="dk1"/>
              </a:buClr>
              <a:buSzPts val="2000"/>
              <a:buFont typeface="Noto Sans Symbols"/>
              <a:buChar char="▪"/>
            </a:pPr>
            <a:r>
              <a:rPr i="0" lang="pt-PT" sz="2000" u="none" cap="none" strike="noStrike">
                <a:solidFill>
                  <a:schemeClr val="dk1"/>
                </a:solidFill>
                <a:latin typeface="Helvetica Neue Light"/>
                <a:ea typeface="Helvetica Neue Light"/>
                <a:cs typeface="Helvetica Neue Light"/>
                <a:sym typeface="Helvetica Neue Light"/>
              </a:rPr>
              <a:t>Escalabilidade</a:t>
            </a:r>
            <a:endParaRPr/>
          </a:p>
        </p:txBody>
      </p:sp>
      <p:pic>
        <p:nvPicPr>
          <p:cNvPr id="1064" name="Google Shape;1064;p57"/>
          <p:cNvPicPr preferRelativeResize="0"/>
          <p:nvPr/>
        </p:nvPicPr>
        <p:blipFill rotWithShape="1">
          <a:blip r:embed="rId5">
            <a:alphaModFix/>
          </a:blip>
          <a:srcRect b="0" l="0" r="0" t="0"/>
          <a:stretch/>
        </p:blipFill>
        <p:spPr>
          <a:xfrm>
            <a:off x="412790" y="2680080"/>
            <a:ext cx="3762312" cy="2508208"/>
          </a:xfrm>
          <a:prstGeom prst="rect">
            <a:avLst/>
          </a:prstGeom>
          <a:noFill/>
          <a:ln>
            <a:noFill/>
          </a:ln>
        </p:spPr>
      </p:pic>
      <p:grpSp>
        <p:nvGrpSpPr>
          <p:cNvPr id="1065" name="Google Shape;1065;p57"/>
          <p:cNvGrpSpPr/>
          <p:nvPr/>
        </p:nvGrpSpPr>
        <p:grpSpPr>
          <a:xfrm>
            <a:off x="197782" y="6523821"/>
            <a:ext cx="8775818" cy="241500"/>
            <a:chOff x="197782" y="6523821"/>
            <a:chExt cx="8775818" cy="241500"/>
          </a:xfrm>
        </p:grpSpPr>
        <p:sp>
          <p:nvSpPr>
            <p:cNvPr id="1066" name="Google Shape;1066;p57"/>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67" name="Google Shape;1067;p57"/>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5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73" name="Google Shape;1073;p58"/>
          <p:cNvCxnSpPr/>
          <p:nvPr/>
        </p:nvCxnSpPr>
        <p:spPr>
          <a:xfrm flipH="1" rot="10800000">
            <a:off x="730166" y="599325"/>
            <a:ext cx="8191208" cy="1"/>
          </a:xfrm>
          <a:prstGeom prst="straightConnector1">
            <a:avLst/>
          </a:prstGeom>
          <a:noFill/>
          <a:ln>
            <a:noFill/>
          </a:ln>
        </p:spPr>
      </p:cxnSp>
      <p:sp>
        <p:nvSpPr>
          <p:cNvPr id="1074" name="Google Shape;1074;p5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075" name="Google Shape;1075;p58"/>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000"/>
              <a:buFont typeface="Helvetica Neue Light"/>
              <a:buNone/>
            </a:pPr>
            <a:r>
              <a:rPr lang="pt-PT" sz="4000"/>
              <a:t>API – Format JSON</a:t>
            </a:r>
            <a:endParaRPr sz="4000"/>
          </a:p>
        </p:txBody>
      </p:sp>
      <p:sp>
        <p:nvSpPr>
          <p:cNvPr id="1076" name="Google Shape;1076;p58"/>
          <p:cNvSpPr txBox="1"/>
          <p:nvPr/>
        </p:nvSpPr>
        <p:spPr>
          <a:xfrm>
            <a:off x="113001" y="5956006"/>
            <a:ext cx="714123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https://blog.mandic.com.br/artigos/o-que-e-json-javascript-object-notation-desvendado/</a:t>
            </a:r>
            <a:endParaRPr sz="1200">
              <a:latin typeface="Helvetica Neue Light"/>
              <a:ea typeface="Helvetica Neue Light"/>
              <a:cs typeface="Helvetica Neue Light"/>
              <a:sym typeface="Helvetica Neue Light"/>
            </a:endParaRPr>
          </a:p>
        </p:txBody>
      </p:sp>
      <p:pic>
        <p:nvPicPr>
          <p:cNvPr descr="Paste JSON as Code - Visual Studio Marketplace" id="1077" name="Google Shape;1077;p58"/>
          <p:cNvPicPr preferRelativeResize="0"/>
          <p:nvPr/>
        </p:nvPicPr>
        <p:blipFill rotWithShape="1">
          <a:blip r:embed="rId5">
            <a:alphaModFix/>
          </a:blip>
          <a:srcRect b="0" l="0" r="0" t="0"/>
          <a:stretch/>
        </p:blipFill>
        <p:spPr>
          <a:xfrm>
            <a:off x="4120598" y="2312082"/>
            <a:ext cx="4415692" cy="3035197"/>
          </a:xfrm>
          <a:prstGeom prst="rect">
            <a:avLst/>
          </a:prstGeom>
          <a:noFill/>
          <a:ln>
            <a:noFill/>
          </a:ln>
        </p:spPr>
      </p:pic>
      <p:pic>
        <p:nvPicPr>
          <p:cNvPr descr="Exemplo de documento no formato JSON | Download Scientific Diagram" id="1078" name="Google Shape;1078;p58"/>
          <p:cNvPicPr preferRelativeResize="0"/>
          <p:nvPr/>
        </p:nvPicPr>
        <p:blipFill rotWithShape="1">
          <a:blip r:embed="rId6">
            <a:alphaModFix/>
          </a:blip>
          <a:srcRect b="0" l="0" r="0" t="0"/>
          <a:stretch/>
        </p:blipFill>
        <p:spPr>
          <a:xfrm>
            <a:off x="444137" y="2700924"/>
            <a:ext cx="2276475" cy="2000250"/>
          </a:xfrm>
          <a:prstGeom prst="rect">
            <a:avLst/>
          </a:prstGeom>
          <a:noFill/>
          <a:ln>
            <a:noFill/>
          </a:ln>
        </p:spPr>
      </p:pic>
      <p:grpSp>
        <p:nvGrpSpPr>
          <p:cNvPr id="1079" name="Google Shape;1079;p58"/>
          <p:cNvGrpSpPr/>
          <p:nvPr/>
        </p:nvGrpSpPr>
        <p:grpSpPr>
          <a:xfrm>
            <a:off x="197782" y="6523821"/>
            <a:ext cx="8775818" cy="241500"/>
            <a:chOff x="197782" y="6523821"/>
            <a:chExt cx="8775818" cy="241500"/>
          </a:xfrm>
        </p:grpSpPr>
        <p:sp>
          <p:nvSpPr>
            <p:cNvPr id="1080" name="Google Shape;1080;p58"/>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81" name="Google Shape;1081;p58"/>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5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87" name="Google Shape;1087;p59"/>
          <p:cNvCxnSpPr/>
          <p:nvPr/>
        </p:nvCxnSpPr>
        <p:spPr>
          <a:xfrm flipH="1" rot="10800000">
            <a:off x="730166" y="599325"/>
            <a:ext cx="8191208" cy="1"/>
          </a:xfrm>
          <a:prstGeom prst="straightConnector1">
            <a:avLst/>
          </a:prstGeom>
          <a:noFill/>
          <a:ln>
            <a:noFill/>
          </a:ln>
        </p:spPr>
      </p:cxnSp>
      <p:sp>
        <p:nvSpPr>
          <p:cNvPr id="1088" name="Google Shape;1088;p5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89" name="Google Shape;1089;p59"/>
          <p:cNvCxnSpPr/>
          <p:nvPr/>
        </p:nvCxnSpPr>
        <p:spPr>
          <a:xfrm flipH="1" rot="10800000">
            <a:off x="231284" y="6422275"/>
            <a:ext cx="8690090" cy="1"/>
          </a:xfrm>
          <a:prstGeom prst="straightConnector1">
            <a:avLst/>
          </a:prstGeom>
          <a:noFill/>
          <a:ln>
            <a:noFill/>
          </a:ln>
        </p:spPr>
      </p:cxnSp>
      <p:sp>
        <p:nvSpPr>
          <p:cNvPr id="1090" name="Google Shape;1090;p59"/>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000"/>
              <a:buFont typeface="Helvetica Neue Light"/>
              <a:buNone/>
            </a:pPr>
            <a:r>
              <a:rPr lang="pt-PT" sz="4000"/>
              <a:t>API Crypto</a:t>
            </a:r>
            <a:endParaRPr sz="4000"/>
          </a:p>
        </p:txBody>
      </p:sp>
      <p:sp>
        <p:nvSpPr>
          <p:cNvPr id="1091" name="Google Shape;1091;p59"/>
          <p:cNvSpPr txBox="1"/>
          <p:nvPr/>
        </p:nvSpPr>
        <p:spPr>
          <a:xfrm>
            <a:off x="197782" y="6069864"/>
            <a:ext cx="809047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API</a:t>
            </a:r>
            <a:endParaRPr sz="1200">
              <a:latin typeface="Helvetica Neue Light"/>
              <a:ea typeface="Helvetica Neue Light"/>
              <a:cs typeface="Helvetica Neue Light"/>
              <a:sym typeface="Helvetica Neue Light"/>
            </a:endParaRPr>
          </a:p>
        </p:txBody>
      </p:sp>
      <p:sp>
        <p:nvSpPr>
          <p:cNvPr id="1092" name="Google Shape;1092;p59"/>
          <p:cNvSpPr/>
          <p:nvPr/>
        </p:nvSpPr>
        <p:spPr>
          <a:xfrm rot="-5400000">
            <a:off x="3432021" y="2424179"/>
            <a:ext cx="607912" cy="718563"/>
          </a:xfrm>
          <a:prstGeom prst="downArrow">
            <a:avLst>
              <a:gd fmla="val 50000" name="adj1"/>
              <a:gd fmla="val 50000" name="adj2"/>
            </a:avLst>
          </a:prstGeom>
          <a:noFill/>
          <a:ln cap="flat" cmpd="sng" w="19050">
            <a:solidFill>
              <a:schemeClr val="dk1"/>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pic>
        <p:nvPicPr>
          <p:cNvPr id="1093" name="Google Shape;1093;p59"/>
          <p:cNvPicPr preferRelativeResize="0"/>
          <p:nvPr/>
        </p:nvPicPr>
        <p:blipFill rotWithShape="1">
          <a:blip r:embed="rId5">
            <a:alphaModFix/>
          </a:blip>
          <a:srcRect b="0" l="0" r="0" t="0"/>
          <a:stretch/>
        </p:blipFill>
        <p:spPr>
          <a:xfrm>
            <a:off x="310270" y="2495502"/>
            <a:ext cx="2444876" cy="622332"/>
          </a:xfrm>
          <a:prstGeom prst="rect">
            <a:avLst/>
          </a:prstGeom>
          <a:noFill/>
          <a:ln>
            <a:noFill/>
          </a:ln>
        </p:spPr>
      </p:pic>
      <p:pic>
        <p:nvPicPr>
          <p:cNvPr id="1094" name="Google Shape;1094;p59"/>
          <p:cNvPicPr preferRelativeResize="0"/>
          <p:nvPr/>
        </p:nvPicPr>
        <p:blipFill rotWithShape="1">
          <a:blip r:embed="rId6">
            <a:alphaModFix/>
          </a:blip>
          <a:srcRect b="0" l="0" r="0" t="0"/>
          <a:stretch/>
        </p:blipFill>
        <p:spPr>
          <a:xfrm>
            <a:off x="4572000" y="1635318"/>
            <a:ext cx="3953692" cy="2342699"/>
          </a:xfrm>
          <a:prstGeom prst="rect">
            <a:avLst/>
          </a:prstGeom>
          <a:noFill/>
          <a:ln>
            <a:noFill/>
          </a:ln>
        </p:spPr>
      </p:pic>
      <p:sp>
        <p:nvSpPr>
          <p:cNvPr id="1095" name="Google Shape;1095;p59"/>
          <p:cNvSpPr/>
          <p:nvPr/>
        </p:nvSpPr>
        <p:spPr>
          <a:xfrm>
            <a:off x="197782" y="3895118"/>
            <a:ext cx="1045479" cy="206210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SzPts val="1600"/>
              <a:buFont typeface="Helvetica Neue Light"/>
              <a:buNone/>
            </a:pPr>
            <a:r>
              <a:t/>
            </a:r>
            <a:endParaRPr b="1" i="0" sz="1600" u="none" cap="none" strike="noStrike">
              <a:solidFill>
                <a:schemeClr val="dk1"/>
              </a:solidFill>
              <a:latin typeface="Helvetica Neue Light"/>
              <a:ea typeface="Helvetica Neue Light"/>
              <a:cs typeface="Helvetica Neue Light"/>
              <a:sym typeface="Helvetica Neue Light"/>
            </a:endParaRPr>
          </a:p>
          <a:p>
            <a:pPr indent="-101600" lvl="0" marL="0" marR="0" rtl="0" algn="l">
              <a:lnSpc>
                <a:spcPct val="100000"/>
              </a:lnSpc>
              <a:spcBef>
                <a:spcPts val="0"/>
              </a:spcBef>
              <a:spcAft>
                <a:spcPts val="0"/>
              </a:spcAft>
              <a:buClr>
                <a:schemeClr val="dk1"/>
              </a:buClr>
              <a:buSzPts val="1600"/>
              <a:buFont typeface="Helvetica Neue Light"/>
              <a:buChar char="•"/>
            </a:pPr>
            <a:r>
              <a:rPr b="1" i="0" lang="pt-PT" sz="1600" u="none" cap="none" strike="noStrike">
                <a:solidFill>
                  <a:schemeClr val="dk1"/>
                </a:solidFill>
                <a:latin typeface="Helvetica Neue Light"/>
                <a:ea typeface="Helvetica Neue Light"/>
                <a:cs typeface="Helvetica Neue Light"/>
                <a:sym typeface="Helvetica Neue Light"/>
              </a:rPr>
              <a:t>GET</a:t>
            </a:r>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Helvetica Neue Light"/>
              <a:ea typeface="Helvetica Neue Light"/>
              <a:cs typeface="Helvetica Neue Light"/>
              <a:sym typeface="Helvetica Neue Light"/>
            </a:endParaRPr>
          </a:p>
          <a:p>
            <a:pPr indent="-101600" lvl="0" marL="0" marR="0" rtl="0" algn="l">
              <a:lnSpc>
                <a:spcPct val="100000"/>
              </a:lnSpc>
              <a:spcBef>
                <a:spcPts val="0"/>
              </a:spcBef>
              <a:spcAft>
                <a:spcPts val="0"/>
              </a:spcAft>
              <a:buClr>
                <a:schemeClr val="dk1"/>
              </a:buClr>
              <a:buSzPts val="1600"/>
              <a:buFont typeface="Helvetica Neue Light"/>
              <a:buChar char="•"/>
            </a:pPr>
            <a:r>
              <a:rPr b="1" i="0" lang="pt-PT" sz="1600" u="none" cap="none" strike="noStrike">
                <a:solidFill>
                  <a:schemeClr val="dk1"/>
                </a:solidFill>
                <a:latin typeface="Helvetica Neue Light"/>
                <a:ea typeface="Helvetica Neue Light"/>
                <a:cs typeface="Helvetica Neue Light"/>
                <a:sym typeface="Helvetica Neue Light"/>
              </a:rPr>
              <a:t>POST:</a:t>
            </a:r>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Helvetica Neue Light"/>
              <a:ea typeface="Helvetica Neue Light"/>
              <a:cs typeface="Helvetica Neue Light"/>
              <a:sym typeface="Helvetica Neue Light"/>
            </a:endParaRPr>
          </a:p>
          <a:p>
            <a:pPr indent="-101600" lvl="0" marL="0" marR="0" rtl="0" algn="l">
              <a:lnSpc>
                <a:spcPct val="100000"/>
              </a:lnSpc>
              <a:spcBef>
                <a:spcPts val="0"/>
              </a:spcBef>
              <a:spcAft>
                <a:spcPts val="0"/>
              </a:spcAft>
              <a:buClr>
                <a:schemeClr val="dk1"/>
              </a:buClr>
              <a:buSzPts val="1600"/>
              <a:buFont typeface="Helvetica Neue Light"/>
              <a:buChar char="•"/>
            </a:pPr>
            <a:r>
              <a:rPr b="1" i="0" lang="pt-PT" sz="1600" u="none" cap="none" strike="noStrike">
                <a:solidFill>
                  <a:schemeClr val="dk1"/>
                </a:solidFill>
                <a:latin typeface="Helvetica Neue Light"/>
                <a:ea typeface="Helvetica Neue Light"/>
                <a:cs typeface="Helvetica Neue Light"/>
                <a:sym typeface="Helvetica Neue Light"/>
              </a:rPr>
              <a:t>PUT:</a:t>
            </a:r>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Helvetica Neue Light"/>
              <a:ea typeface="Helvetica Neue Light"/>
              <a:cs typeface="Helvetica Neue Light"/>
              <a:sym typeface="Helvetica Neue Light"/>
            </a:endParaRPr>
          </a:p>
          <a:p>
            <a:pPr indent="-101600" lvl="0" marL="0" marR="0" rtl="0" algn="l">
              <a:lnSpc>
                <a:spcPct val="100000"/>
              </a:lnSpc>
              <a:spcBef>
                <a:spcPts val="0"/>
              </a:spcBef>
              <a:spcAft>
                <a:spcPts val="0"/>
              </a:spcAft>
              <a:buClr>
                <a:schemeClr val="dk1"/>
              </a:buClr>
              <a:buSzPts val="1600"/>
              <a:buFont typeface="Helvetica Neue Light"/>
              <a:buChar char="•"/>
            </a:pPr>
            <a:r>
              <a:rPr b="1" i="0" lang="pt-PT" sz="1600" u="none" cap="none" strike="noStrike">
                <a:solidFill>
                  <a:schemeClr val="dk1"/>
                </a:solidFill>
                <a:latin typeface="Helvetica Neue Light"/>
                <a:ea typeface="Helvetica Neue Light"/>
                <a:cs typeface="Helvetica Neue Light"/>
                <a:sym typeface="Helvetica Neue Light"/>
              </a:rPr>
              <a:t>DELETE:</a:t>
            </a:r>
            <a:endParaRPr b="1" i="0" sz="1800" u="none" cap="none" strike="noStrike">
              <a:solidFill>
                <a:schemeClr val="dk1"/>
              </a:solidFill>
              <a:latin typeface="Helvetica Neue Light"/>
              <a:ea typeface="Helvetica Neue Light"/>
              <a:cs typeface="Helvetica Neue Light"/>
              <a:sym typeface="Helvetica Neue Light"/>
            </a:endParaRPr>
          </a:p>
        </p:txBody>
      </p:sp>
      <p:sp>
        <p:nvSpPr>
          <p:cNvPr id="1096" name="Google Shape;1096;p59"/>
          <p:cNvSpPr/>
          <p:nvPr/>
        </p:nvSpPr>
        <p:spPr>
          <a:xfrm>
            <a:off x="1405019" y="3853717"/>
            <a:ext cx="3076483" cy="209288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SzPts val="1600"/>
              <a:buFont typeface="Helvetica Neue Light"/>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0" i="0" lang="pt-PT" sz="1600" u="none" cap="none" strike="noStrike">
                <a:solidFill>
                  <a:schemeClr val="dk1"/>
                </a:solidFill>
                <a:latin typeface="Helvetica Neue Light"/>
                <a:ea typeface="Helvetica Neue Light"/>
                <a:cs typeface="Helvetica Neue Light"/>
                <a:sym typeface="Helvetica Neue Light"/>
              </a:rPr>
              <a:t>Recuperar dados de um servidor</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0" i="0" lang="pt-PT" sz="1600" u="none" cap="none" strike="noStrike">
                <a:solidFill>
                  <a:schemeClr val="dk1"/>
                </a:solidFill>
                <a:latin typeface="Helvetica Neue Light"/>
                <a:ea typeface="Helvetica Neue Light"/>
                <a:cs typeface="Helvetica Neue Light"/>
                <a:sym typeface="Helvetica Neue Light"/>
              </a:rPr>
              <a:t>Enviar dados de um servidor</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0" i="0" lang="pt-PT" sz="1600" u="none" cap="none" strike="noStrike">
                <a:solidFill>
                  <a:schemeClr val="dk1"/>
                </a:solidFill>
                <a:latin typeface="Helvetica Neue Light"/>
                <a:ea typeface="Helvetica Neue Light"/>
                <a:cs typeface="Helvetica Neue Light"/>
                <a:sym typeface="Helvetica Neue Light"/>
              </a:rPr>
              <a:t>Atualizar dados em um servidor.</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0" i="0" lang="pt-PT" sz="1600" u="none" cap="none" strike="noStrike">
                <a:solidFill>
                  <a:schemeClr val="dk1"/>
                </a:solidFill>
                <a:latin typeface="Helvetica Neue Light"/>
                <a:ea typeface="Helvetica Neue Light"/>
                <a:cs typeface="Helvetica Neue Light"/>
                <a:sym typeface="Helvetica Neue Light"/>
              </a:rPr>
              <a:t>Excluir dados de um servidor</a:t>
            </a:r>
            <a:r>
              <a:rPr b="0" i="0" lang="pt-PT" sz="1800" u="none" cap="none" strike="noStrike">
                <a:solidFill>
                  <a:schemeClr val="dk1"/>
                </a:solidFill>
                <a:latin typeface="Helvetica Neue Light"/>
                <a:ea typeface="Helvetica Neue Light"/>
                <a:cs typeface="Helvetica Neue Light"/>
                <a:sym typeface="Helvetica Neue Light"/>
              </a:rPr>
              <a:t>. </a:t>
            </a:r>
            <a:endParaRPr/>
          </a:p>
        </p:txBody>
      </p:sp>
      <p:pic>
        <p:nvPicPr>
          <p:cNvPr descr="Crypto Illustrations II by UI8 on Dribbble" id="1097" name="Google Shape;1097;p59"/>
          <p:cNvPicPr preferRelativeResize="0"/>
          <p:nvPr/>
        </p:nvPicPr>
        <p:blipFill rotWithShape="1">
          <a:blip r:embed="rId7">
            <a:alphaModFix/>
          </a:blip>
          <a:srcRect b="0" l="0" r="0" t="0"/>
          <a:stretch/>
        </p:blipFill>
        <p:spPr>
          <a:xfrm>
            <a:off x="5404572" y="4053428"/>
            <a:ext cx="2977428" cy="2233071"/>
          </a:xfrm>
          <a:prstGeom prst="rect">
            <a:avLst/>
          </a:prstGeom>
          <a:noFill/>
          <a:ln>
            <a:noFill/>
          </a:ln>
        </p:spPr>
      </p:pic>
      <p:grpSp>
        <p:nvGrpSpPr>
          <p:cNvPr id="1098" name="Google Shape;1098;p59"/>
          <p:cNvGrpSpPr/>
          <p:nvPr/>
        </p:nvGrpSpPr>
        <p:grpSpPr>
          <a:xfrm>
            <a:off x="197782" y="6523821"/>
            <a:ext cx="8775818" cy="241500"/>
            <a:chOff x="197782" y="6523821"/>
            <a:chExt cx="8775818" cy="241500"/>
          </a:xfrm>
        </p:grpSpPr>
        <p:sp>
          <p:nvSpPr>
            <p:cNvPr id="1099" name="Google Shape;1099;p59"/>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100" name="Google Shape;1100;p59"/>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 name="Shape 105"/>
        <p:cNvGrpSpPr/>
        <p:nvPr/>
      </p:nvGrpSpPr>
      <p:grpSpPr>
        <a:xfrm>
          <a:off x="0" y="0"/>
          <a:ext cx="0" cy="0"/>
          <a:chOff x="0" y="0"/>
          <a:chExt cx="0" cy="0"/>
        </a:xfrm>
      </p:grpSpPr>
      <p:pic>
        <p:nvPicPr>
          <p:cNvPr id="106" name="Google Shape;106;p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7" name="Google Shape;107;p6"/>
          <p:cNvCxnSpPr/>
          <p:nvPr/>
        </p:nvCxnSpPr>
        <p:spPr>
          <a:xfrm flipH="1" rot="10800000">
            <a:off x="730166" y="599325"/>
            <a:ext cx="8191208" cy="1"/>
          </a:xfrm>
          <a:prstGeom prst="straightConnector1">
            <a:avLst/>
          </a:prstGeom>
          <a:noFill/>
          <a:ln>
            <a:noFill/>
          </a:ln>
        </p:spPr>
      </p:cxnSp>
      <p:sp>
        <p:nvSpPr>
          <p:cNvPr id="108" name="Google Shape;108;p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9" name="Google Shape;109;p6"/>
          <p:cNvCxnSpPr/>
          <p:nvPr/>
        </p:nvCxnSpPr>
        <p:spPr>
          <a:xfrm flipH="1" rot="10800000">
            <a:off x="231284" y="6422275"/>
            <a:ext cx="8690090" cy="1"/>
          </a:xfrm>
          <a:prstGeom prst="straightConnector1">
            <a:avLst/>
          </a:prstGeom>
          <a:noFill/>
          <a:ln>
            <a:noFill/>
          </a:ln>
        </p:spPr>
      </p:cxnSp>
      <p:sp>
        <p:nvSpPr>
          <p:cNvPr id="110" name="Google Shape;110;p6"/>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111" name="Google Shape;111;p6"/>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112" name="Google Shape;112;p6"/>
          <p:cNvSpPr txBox="1"/>
          <p:nvPr>
            <p:ph type="title"/>
          </p:nvPr>
        </p:nvSpPr>
        <p:spPr>
          <a:xfrm>
            <a:off x="598925" y="844762"/>
            <a:ext cx="8191208"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Outros V’s</a:t>
            </a:r>
            <a:endParaRPr/>
          </a:p>
        </p:txBody>
      </p:sp>
      <p:sp>
        <p:nvSpPr>
          <p:cNvPr id="113" name="Google Shape;113;p6"/>
          <p:cNvSpPr txBox="1"/>
          <p:nvPr/>
        </p:nvSpPr>
        <p:spPr>
          <a:xfrm>
            <a:off x="113002" y="1436699"/>
            <a:ext cx="8430107" cy="4247317"/>
          </a:xfrm>
          <a:prstGeom prst="rect">
            <a:avLst/>
          </a:prstGeom>
          <a:noFill/>
          <a:ln>
            <a:noFill/>
          </a:ln>
        </p:spPr>
        <p:txBody>
          <a:bodyPr anchorCtr="0" anchor="ctr" bIns="0" lIns="0" spcFirstLastPara="1" rIns="0" wrap="square" tIns="0">
            <a:spAutoFit/>
          </a:bodyPr>
          <a:lstStyle/>
          <a:p>
            <a:pPr indent="-342900" lvl="0" marL="702900" marR="0" rtl="0" algn="l">
              <a:spcBef>
                <a:spcPts val="1200"/>
              </a:spcBef>
              <a:spcAft>
                <a:spcPts val="0"/>
              </a:spcAft>
              <a:buClr>
                <a:srgbClr val="000000"/>
              </a:buClr>
              <a:buSzPts val="2400"/>
              <a:buFont typeface="Noto Sans Symbols"/>
              <a:buChar char="▪"/>
            </a:pPr>
            <a:r>
              <a:rPr b="1" i="0" lang="pt-PT" sz="2400" u="none" cap="none">
                <a:solidFill>
                  <a:srgbClr val="000000"/>
                </a:solidFill>
                <a:latin typeface="Helvetica Neue Light"/>
                <a:ea typeface="Helvetica Neue Light"/>
                <a:cs typeface="Helvetica Neue Light"/>
                <a:sym typeface="Helvetica Neue Light"/>
              </a:rPr>
              <a:t>Veracidade</a:t>
            </a:r>
            <a:r>
              <a:rPr b="0" i="0" lang="pt-PT" sz="2400" u="none" cap="none">
                <a:solidFill>
                  <a:srgbClr val="000000"/>
                </a:solidFill>
                <a:latin typeface="Helvetica Neue Light"/>
                <a:ea typeface="Helvetica Neue Light"/>
                <a:cs typeface="Helvetica Neue Light"/>
                <a:sym typeface="Helvetica Neue Light"/>
              </a:rPr>
              <a:t>: Podemos acreditar no dado.</a:t>
            </a:r>
            <a:endParaRPr/>
          </a:p>
          <a:p>
            <a:pPr indent="-342900" lvl="0" marL="702900" marR="0" rtl="0" algn="l">
              <a:spcBef>
                <a:spcPts val="1200"/>
              </a:spcBef>
              <a:spcAft>
                <a:spcPts val="0"/>
              </a:spcAft>
              <a:buClr>
                <a:srgbClr val="000000"/>
              </a:buClr>
              <a:buSzPts val="2400"/>
              <a:buFont typeface="Noto Sans Symbols"/>
              <a:buChar char="▪"/>
            </a:pPr>
            <a:r>
              <a:rPr b="1" lang="pt-PT" sz="2400">
                <a:solidFill>
                  <a:srgbClr val="000000"/>
                </a:solidFill>
                <a:latin typeface="Helvetica Neue Light"/>
                <a:ea typeface="Helvetica Neue Light"/>
                <a:cs typeface="Helvetica Neue Light"/>
                <a:sym typeface="Helvetica Neue Light"/>
              </a:rPr>
              <a:t>Valor</a:t>
            </a:r>
            <a:r>
              <a:rPr lang="pt-PT" sz="2400">
                <a:solidFill>
                  <a:srgbClr val="000000"/>
                </a:solidFill>
                <a:latin typeface="Helvetica Neue Light"/>
                <a:ea typeface="Helvetica Neue Light"/>
                <a:cs typeface="Helvetica Neue Light"/>
                <a:sym typeface="Helvetica Neue Light"/>
              </a:rPr>
              <a:t>: Depois de processar, traz algum valor para o Negócio?</a:t>
            </a:r>
            <a:endParaRPr/>
          </a:p>
          <a:p>
            <a:pPr indent="-342900" lvl="0" marL="702900" marR="0" rtl="0" algn="l">
              <a:spcBef>
                <a:spcPts val="1200"/>
              </a:spcBef>
              <a:spcAft>
                <a:spcPts val="0"/>
              </a:spcAft>
              <a:buClr>
                <a:srgbClr val="000000"/>
              </a:buClr>
              <a:buSzPts val="2400"/>
              <a:buFont typeface="Noto Sans Symbols"/>
              <a:buChar char="▪"/>
            </a:pPr>
            <a:r>
              <a:rPr b="1" i="0" lang="pt-PT" sz="2400" u="none" cap="none">
                <a:solidFill>
                  <a:srgbClr val="000000"/>
                </a:solidFill>
                <a:latin typeface="Helvetica Neue Light"/>
                <a:ea typeface="Helvetica Neue Light"/>
                <a:cs typeface="Helvetica Neue Light"/>
                <a:sym typeface="Helvetica Neue Light"/>
              </a:rPr>
              <a:t>Volatilidade</a:t>
            </a:r>
            <a:r>
              <a:rPr b="1" lang="pt-PT" sz="2400">
                <a:solidFill>
                  <a:srgbClr val="000000"/>
                </a:solidFill>
                <a:latin typeface="Helvetica Neue Light"/>
                <a:ea typeface="Helvetica Neue Light"/>
                <a:cs typeface="Helvetica Neue Light"/>
                <a:sym typeface="Helvetica Neue Light"/>
              </a:rPr>
              <a:t>: </a:t>
            </a:r>
            <a:r>
              <a:rPr lang="pt-PT" sz="2400">
                <a:solidFill>
                  <a:srgbClr val="000000"/>
                </a:solidFill>
                <a:latin typeface="Helvetica Neue Light"/>
                <a:ea typeface="Helvetica Neue Light"/>
                <a:cs typeface="Helvetica Neue Light"/>
                <a:sym typeface="Helvetica Neue Light"/>
              </a:rPr>
              <a:t>por quanto tempo os dados são relevantes?</a:t>
            </a:r>
            <a:endParaRPr/>
          </a:p>
          <a:p>
            <a:pPr indent="-342900" lvl="0" marL="702900" marR="0" rtl="0" algn="l">
              <a:spcBef>
                <a:spcPts val="1200"/>
              </a:spcBef>
              <a:spcAft>
                <a:spcPts val="0"/>
              </a:spcAft>
              <a:buClr>
                <a:srgbClr val="000000"/>
              </a:buClr>
              <a:buSzPts val="2400"/>
              <a:buFont typeface="Noto Sans Symbols"/>
              <a:buChar char="▪"/>
            </a:pPr>
            <a:r>
              <a:rPr b="1" lang="pt-PT" sz="2400">
                <a:solidFill>
                  <a:srgbClr val="000000"/>
                </a:solidFill>
                <a:latin typeface="Helvetica Neue Light"/>
                <a:ea typeface="Helvetica Neue Light"/>
                <a:cs typeface="Helvetica Neue Light"/>
                <a:sym typeface="Helvetica Neue Light"/>
              </a:rPr>
              <a:t>Vulnerabilidade:  </a:t>
            </a:r>
            <a:r>
              <a:rPr lang="pt-PT" sz="2400" u="sng">
                <a:solidFill>
                  <a:srgbClr val="000000"/>
                </a:solidFill>
                <a:latin typeface="Helvetica Neue Light"/>
                <a:ea typeface="Helvetica Neue Light"/>
                <a:cs typeface="Helvetica Neue Light"/>
                <a:sym typeface="Helvetica Neue Light"/>
                <a:hlinkClick r:id="rId4">
                  <a:extLst>
                    <a:ext uri="{A12FA001-AC4F-418D-AE19-62706E023703}">
                      <ahyp:hlinkClr val="tx"/>
                    </a:ext>
                  </a:extLst>
                </a:hlinkClick>
              </a:rPr>
              <a:t>Sonae</a:t>
            </a:r>
            <a:endParaRPr b="1" sz="2400">
              <a:solidFill>
                <a:srgbClr val="000000"/>
              </a:solidFill>
              <a:latin typeface="Helvetica Neue Light"/>
              <a:ea typeface="Helvetica Neue Light"/>
              <a:cs typeface="Helvetica Neue Light"/>
              <a:sym typeface="Helvetica Neue Light"/>
            </a:endParaRPr>
          </a:p>
          <a:p>
            <a:pPr indent="-342900" lvl="0" marL="702900" marR="0" rtl="0" algn="l">
              <a:spcBef>
                <a:spcPts val="1200"/>
              </a:spcBef>
              <a:spcAft>
                <a:spcPts val="0"/>
              </a:spcAft>
              <a:buClr>
                <a:srgbClr val="000000"/>
              </a:buClr>
              <a:buSzPts val="2400"/>
              <a:buFont typeface="Noto Sans Symbols"/>
              <a:buChar char="▪"/>
            </a:pPr>
            <a:r>
              <a:rPr b="1" i="0" lang="pt-PT" sz="2400" u="none" cap="none">
                <a:solidFill>
                  <a:srgbClr val="000000"/>
                </a:solidFill>
                <a:latin typeface="Helvetica Neue Light"/>
                <a:ea typeface="Helvetica Neue Light"/>
                <a:cs typeface="Helvetica Neue Light"/>
                <a:sym typeface="Helvetica Neue Light"/>
              </a:rPr>
              <a:t>Validade: </a:t>
            </a:r>
            <a:r>
              <a:rPr b="0" i="0" lang="pt-PT" sz="2400" u="none" cap="none">
                <a:solidFill>
                  <a:srgbClr val="000000"/>
                </a:solidFill>
                <a:latin typeface="Helvetica Neue Light"/>
                <a:ea typeface="Helvetica Neue Light"/>
                <a:cs typeface="Helvetica Neue Light"/>
                <a:sym typeface="Helvetica Neue Light"/>
              </a:rPr>
              <a:t>Os dados capturados respondem as perguntas de negócio?</a:t>
            </a:r>
            <a:endParaRPr/>
          </a:p>
          <a:p>
            <a:pPr indent="-342900" lvl="0" marL="702900" marR="0" rtl="0" algn="l">
              <a:spcBef>
                <a:spcPts val="1200"/>
              </a:spcBef>
              <a:spcAft>
                <a:spcPts val="0"/>
              </a:spcAft>
              <a:buClr>
                <a:srgbClr val="000000"/>
              </a:buClr>
              <a:buSzPts val="2400"/>
              <a:buFont typeface="Noto Sans Symbols"/>
              <a:buChar char="▪"/>
            </a:pPr>
            <a:r>
              <a:rPr b="1" lang="pt-PT" sz="2400">
                <a:solidFill>
                  <a:srgbClr val="000000"/>
                </a:solidFill>
                <a:latin typeface="Helvetica Neue Light"/>
                <a:ea typeface="Helvetica Neue Light"/>
                <a:cs typeface="Helvetica Neue Light"/>
                <a:sym typeface="Helvetica Neue Light"/>
              </a:rPr>
              <a:t>Visualização</a:t>
            </a:r>
            <a:r>
              <a:rPr lang="pt-PT" sz="2400">
                <a:solidFill>
                  <a:srgbClr val="000000"/>
                </a:solidFill>
                <a:latin typeface="Helvetica Neue Light"/>
                <a:ea typeface="Helvetica Neue Light"/>
                <a:cs typeface="Helvetica Neue Light"/>
                <a:sym typeface="Helvetica Neue Light"/>
              </a:rPr>
              <a:t>: Como extrair insights?</a:t>
            </a:r>
            <a:endParaRPr b="0" i="0" sz="24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14" name="Google Shape;114;p6"/>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https://www.kdnuggets.com/2017/04/42-vs-big-data-data-science.html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6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106" name="Google Shape;1106;p60"/>
          <p:cNvCxnSpPr/>
          <p:nvPr/>
        </p:nvCxnSpPr>
        <p:spPr>
          <a:xfrm flipH="1" rot="10800000">
            <a:off x="730166" y="599325"/>
            <a:ext cx="8191208" cy="1"/>
          </a:xfrm>
          <a:prstGeom prst="straightConnector1">
            <a:avLst/>
          </a:prstGeom>
          <a:noFill/>
          <a:ln>
            <a:noFill/>
          </a:ln>
        </p:spPr>
      </p:cxnSp>
      <p:sp>
        <p:nvSpPr>
          <p:cNvPr id="1107" name="Google Shape;1107;p6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108" name="Google Shape;1108;p60"/>
          <p:cNvCxnSpPr/>
          <p:nvPr/>
        </p:nvCxnSpPr>
        <p:spPr>
          <a:xfrm flipH="1" rot="10800000">
            <a:off x="231284" y="6422275"/>
            <a:ext cx="8690090" cy="1"/>
          </a:xfrm>
          <a:prstGeom prst="straightConnector1">
            <a:avLst/>
          </a:prstGeom>
          <a:noFill/>
          <a:ln>
            <a:noFill/>
          </a:ln>
        </p:spPr>
      </p:cxnSp>
      <p:sp>
        <p:nvSpPr>
          <p:cNvPr id="1109" name="Google Shape;1109;p60"/>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000"/>
              <a:buFont typeface="Helvetica Neue Light"/>
              <a:buNone/>
            </a:pPr>
            <a:r>
              <a:rPr lang="pt-PT" sz="4000"/>
              <a:t>API as Service</a:t>
            </a:r>
            <a:endParaRPr sz="4000"/>
          </a:p>
        </p:txBody>
      </p:sp>
      <p:sp>
        <p:nvSpPr>
          <p:cNvPr id="1110" name="Google Shape;1110;p60"/>
          <p:cNvSpPr txBox="1"/>
          <p:nvPr/>
        </p:nvSpPr>
        <p:spPr>
          <a:xfrm>
            <a:off x="113001" y="5956006"/>
            <a:ext cx="76717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https://germanhuttemann.medium.com/6-companies-and-their-api-business-models-in-2022-b1acc6cc0a30</a:t>
            </a:r>
            <a:endParaRPr/>
          </a:p>
        </p:txBody>
      </p:sp>
      <p:pic>
        <p:nvPicPr>
          <p:cNvPr descr="Twilio API: Empowering Communication and Connectivity" id="1111" name="Google Shape;1111;p60"/>
          <p:cNvPicPr preferRelativeResize="0"/>
          <p:nvPr/>
        </p:nvPicPr>
        <p:blipFill rotWithShape="1">
          <a:blip r:embed="rId4">
            <a:alphaModFix/>
          </a:blip>
          <a:srcRect b="0" l="0" r="0" t="0"/>
          <a:stretch/>
        </p:blipFill>
        <p:spPr>
          <a:xfrm>
            <a:off x="444137" y="1963573"/>
            <a:ext cx="3830183" cy="3496701"/>
          </a:xfrm>
          <a:prstGeom prst="rect">
            <a:avLst/>
          </a:prstGeom>
          <a:noFill/>
          <a:ln>
            <a:noFill/>
          </a:ln>
        </p:spPr>
      </p:pic>
      <p:pic>
        <p:nvPicPr>
          <p:cNvPr id="1112" name="Google Shape;1112;p60"/>
          <p:cNvPicPr preferRelativeResize="0"/>
          <p:nvPr/>
        </p:nvPicPr>
        <p:blipFill rotWithShape="1">
          <a:blip r:embed="rId5">
            <a:alphaModFix/>
          </a:blip>
          <a:srcRect b="0" l="0" r="0" t="0"/>
          <a:stretch/>
        </p:blipFill>
        <p:spPr>
          <a:xfrm>
            <a:off x="4617135" y="2636028"/>
            <a:ext cx="3982596" cy="1606575"/>
          </a:xfrm>
          <a:prstGeom prst="rect">
            <a:avLst/>
          </a:prstGeom>
          <a:noFill/>
          <a:ln>
            <a:noFill/>
          </a:ln>
        </p:spPr>
      </p:pic>
      <p:grpSp>
        <p:nvGrpSpPr>
          <p:cNvPr id="1113" name="Google Shape;1113;p60"/>
          <p:cNvGrpSpPr/>
          <p:nvPr/>
        </p:nvGrpSpPr>
        <p:grpSpPr>
          <a:xfrm>
            <a:off x="197782" y="6523821"/>
            <a:ext cx="8775818" cy="241500"/>
            <a:chOff x="197782" y="6523821"/>
            <a:chExt cx="8775818" cy="241500"/>
          </a:xfrm>
        </p:grpSpPr>
        <p:sp>
          <p:nvSpPr>
            <p:cNvPr id="1114" name="Google Shape;1114;p60"/>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115" name="Google Shape;1115;p60"/>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6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121" name="Google Shape;1121;p61"/>
          <p:cNvCxnSpPr/>
          <p:nvPr/>
        </p:nvCxnSpPr>
        <p:spPr>
          <a:xfrm flipH="1" rot="10800000">
            <a:off x="730166" y="599325"/>
            <a:ext cx="8191208" cy="1"/>
          </a:xfrm>
          <a:prstGeom prst="straightConnector1">
            <a:avLst/>
          </a:prstGeom>
          <a:noFill/>
          <a:ln>
            <a:noFill/>
          </a:ln>
        </p:spPr>
      </p:cxnSp>
      <p:sp>
        <p:nvSpPr>
          <p:cNvPr id="1122" name="Google Shape;1122;p6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123" name="Google Shape;1123;p61"/>
          <p:cNvSpPr txBox="1"/>
          <p:nvPr/>
        </p:nvSpPr>
        <p:spPr>
          <a:xfrm>
            <a:off x="217013" y="5986786"/>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https://learn.microsoft.com/en-us/azure/hdinsight/spark/apache-spark-structured-streaming-overview</a:t>
            </a:r>
            <a:endParaRPr/>
          </a:p>
        </p:txBody>
      </p:sp>
      <p:sp>
        <p:nvSpPr>
          <p:cNvPr id="1124" name="Google Shape;1124;p61"/>
          <p:cNvSpPr txBox="1"/>
          <p:nvPr/>
        </p:nvSpPr>
        <p:spPr>
          <a:xfrm>
            <a:off x="102665" y="711817"/>
            <a:ext cx="8616625" cy="995463"/>
          </a:xfrm>
          <a:prstGeom prst="rect">
            <a:avLst/>
          </a:prstGeom>
          <a:noFill/>
          <a:ln>
            <a:noFill/>
          </a:ln>
        </p:spPr>
        <p:txBody>
          <a:bodyPr anchorCtr="0" anchor="ctr" bIns="35700" lIns="35700" spcFirstLastPara="1" rIns="35700" wrap="square" tIns="35700">
            <a:spAutoFit/>
          </a:bodyPr>
          <a:lstStyle/>
          <a:p>
            <a:pPr indent="-342900" lvl="0" marL="342900" marR="0" rtl="0" algn="l">
              <a:lnSpc>
                <a:spcPct val="100000"/>
              </a:lnSpc>
              <a:spcBef>
                <a:spcPts val="0"/>
              </a:spcBef>
              <a:spcAft>
                <a:spcPts val="0"/>
              </a:spcAft>
              <a:buClr>
                <a:schemeClr val="dk1"/>
              </a:buClr>
              <a:buSzPts val="2000"/>
              <a:buFont typeface="Noto Sans Symbols"/>
              <a:buChar char="▪"/>
            </a:pPr>
            <a:r>
              <a:rPr b="1" i="0" lang="pt-PT" sz="2000" u="none" cap="none" strike="noStrike">
                <a:solidFill>
                  <a:schemeClr val="dk1"/>
                </a:solidFill>
                <a:latin typeface="Helvetica Neue Light"/>
                <a:ea typeface="Helvetica Neue Light"/>
                <a:cs typeface="Helvetica Neue Light"/>
                <a:sym typeface="Helvetica Neue Light"/>
              </a:rPr>
              <a:t>2016 - Spark 2.0 e </a:t>
            </a:r>
            <a:r>
              <a:rPr b="1" lang="pt-PT" sz="2000">
                <a:solidFill>
                  <a:schemeClr val="dk1"/>
                </a:solidFill>
                <a:latin typeface="Helvetica Neue Light"/>
                <a:ea typeface="Helvetica Neue Light"/>
                <a:cs typeface="Helvetica Neue Light"/>
                <a:sym typeface="Helvetica Neue Light"/>
              </a:rPr>
              <a:t>Structured Streaming</a:t>
            </a:r>
            <a:r>
              <a:rPr b="1" i="0" lang="pt-PT" sz="2000" u="none" cap="none" strike="noStrike">
                <a:solidFill>
                  <a:schemeClr val="dk1"/>
                </a:solidFill>
                <a:latin typeface="Helvetica Neue Light"/>
                <a:ea typeface="Helvetica Neue Light"/>
                <a:cs typeface="Helvetica Neue Light"/>
                <a:sym typeface="Helvetica Neue Light"/>
              </a:rPr>
              <a:t>: </a:t>
            </a:r>
            <a:r>
              <a:rPr i="0" lang="pt-PT" sz="2000" u="none" cap="none" strike="noStrike">
                <a:solidFill>
                  <a:schemeClr val="dk1"/>
                </a:solidFill>
                <a:latin typeface="Helvetica Neue Light"/>
                <a:ea typeface="Helvetica Neue Light"/>
                <a:cs typeface="Helvetica Neue Light"/>
                <a:sym typeface="Helvetica Neue Light"/>
              </a:rPr>
              <a:t>Introdução do Structured Streaming</a:t>
            </a:r>
            <a:r>
              <a:rPr lang="pt-PT" sz="2000">
                <a:solidFill>
                  <a:schemeClr val="dk1"/>
                </a:solidFill>
                <a:latin typeface="Helvetica Neue Light"/>
                <a:ea typeface="Helvetica Neue Light"/>
                <a:cs typeface="Helvetica Neue Light"/>
                <a:sym typeface="Helvetica Neue Light"/>
              </a:rPr>
              <a:t>, um novo mecanismo de stream construído em cima do </a:t>
            </a:r>
            <a:r>
              <a:rPr b="1" lang="pt-PT" sz="2000">
                <a:solidFill>
                  <a:schemeClr val="dk1"/>
                </a:solidFill>
                <a:latin typeface="Helvetica Neue Light"/>
                <a:ea typeface="Helvetica Neue Light"/>
                <a:cs typeface="Helvetica Neue Light"/>
                <a:sym typeface="Helvetica Neue Light"/>
              </a:rPr>
              <a:t>Spark SQL</a:t>
            </a:r>
            <a:endParaRPr b="1" i="0" sz="2000" u="none" cap="none" strike="noStrike">
              <a:solidFill>
                <a:schemeClr val="dk1"/>
              </a:solidFill>
              <a:latin typeface="Helvetica Neue Light"/>
              <a:ea typeface="Helvetica Neue Light"/>
              <a:cs typeface="Helvetica Neue Light"/>
              <a:sym typeface="Helvetica Neue Light"/>
            </a:endParaRPr>
          </a:p>
        </p:txBody>
      </p:sp>
      <p:pic>
        <p:nvPicPr>
          <p:cNvPr id="1125" name="Google Shape;1125;p61"/>
          <p:cNvPicPr preferRelativeResize="0"/>
          <p:nvPr/>
        </p:nvPicPr>
        <p:blipFill rotWithShape="1">
          <a:blip r:embed="rId4">
            <a:alphaModFix/>
          </a:blip>
          <a:srcRect b="0" l="0" r="0" t="0"/>
          <a:stretch/>
        </p:blipFill>
        <p:spPr>
          <a:xfrm>
            <a:off x="1367551" y="1780494"/>
            <a:ext cx="5747045" cy="4102311"/>
          </a:xfrm>
          <a:prstGeom prst="rect">
            <a:avLst/>
          </a:prstGeom>
          <a:noFill/>
          <a:ln>
            <a:noFill/>
          </a:ln>
        </p:spPr>
      </p:pic>
      <p:pic>
        <p:nvPicPr>
          <p:cNvPr descr="Spark Logo" id="1126" name="Google Shape;1126;p61"/>
          <p:cNvPicPr preferRelativeResize="0"/>
          <p:nvPr/>
        </p:nvPicPr>
        <p:blipFill rotWithShape="1">
          <a:blip r:embed="rId5">
            <a:alphaModFix/>
          </a:blip>
          <a:srcRect b="0" l="0" r="0" t="0"/>
          <a:stretch/>
        </p:blipFill>
        <p:spPr>
          <a:xfrm>
            <a:off x="7114596" y="1748223"/>
            <a:ext cx="1765552" cy="916800"/>
          </a:xfrm>
          <a:prstGeom prst="rect">
            <a:avLst/>
          </a:prstGeom>
          <a:noFill/>
          <a:ln>
            <a:noFill/>
          </a:ln>
        </p:spPr>
      </p:pic>
      <p:grpSp>
        <p:nvGrpSpPr>
          <p:cNvPr id="1127" name="Google Shape;1127;p61"/>
          <p:cNvGrpSpPr/>
          <p:nvPr/>
        </p:nvGrpSpPr>
        <p:grpSpPr>
          <a:xfrm>
            <a:off x="197782" y="6523821"/>
            <a:ext cx="8775818" cy="241500"/>
            <a:chOff x="197782" y="6523821"/>
            <a:chExt cx="8775818" cy="241500"/>
          </a:xfrm>
        </p:grpSpPr>
        <p:sp>
          <p:nvSpPr>
            <p:cNvPr id="1128" name="Google Shape;1128;p61"/>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129" name="Google Shape;1129;p61"/>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pic>
        <p:nvPicPr>
          <p:cNvPr id="1134" name="Google Shape;1134;p6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135" name="Google Shape;1135;p62"/>
          <p:cNvCxnSpPr/>
          <p:nvPr/>
        </p:nvCxnSpPr>
        <p:spPr>
          <a:xfrm flipH="1" rot="10800000">
            <a:off x="730166" y="599325"/>
            <a:ext cx="8191208" cy="1"/>
          </a:xfrm>
          <a:prstGeom prst="straightConnector1">
            <a:avLst/>
          </a:prstGeom>
          <a:noFill/>
          <a:ln>
            <a:noFill/>
          </a:ln>
        </p:spPr>
      </p:cxnSp>
      <p:sp>
        <p:nvSpPr>
          <p:cNvPr id="1136" name="Google Shape;1136;p6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137" name="Google Shape;1137;p62"/>
          <p:cNvCxnSpPr/>
          <p:nvPr/>
        </p:nvCxnSpPr>
        <p:spPr>
          <a:xfrm flipH="1" rot="10800000">
            <a:off x="231284" y="6422275"/>
            <a:ext cx="8690090" cy="1"/>
          </a:xfrm>
          <a:prstGeom prst="straightConnector1">
            <a:avLst/>
          </a:prstGeom>
          <a:noFill/>
          <a:ln>
            <a:noFill/>
          </a:ln>
        </p:spPr>
      </p:cxnSp>
      <p:sp>
        <p:nvSpPr>
          <p:cNvPr id="1138" name="Google Shape;1138;p62"/>
          <p:cNvSpPr txBox="1"/>
          <p:nvPr/>
        </p:nvSpPr>
        <p:spPr>
          <a:xfrm>
            <a:off x="217013" y="5986786"/>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https://www.databricks.com/br/glossary/what-is-spark-streaming</a:t>
            </a:r>
            <a:endParaRPr/>
          </a:p>
        </p:txBody>
      </p:sp>
      <p:sp>
        <p:nvSpPr>
          <p:cNvPr id="1139" name="Google Shape;1139;p62"/>
          <p:cNvSpPr txBox="1"/>
          <p:nvPr/>
        </p:nvSpPr>
        <p:spPr>
          <a:xfrm>
            <a:off x="-2101899" y="757816"/>
            <a:ext cx="8616625" cy="687687"/>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None/>
            </a:pPr>
            <a:r>
              <a:rPr lang="pt-PT" sz="4000">
                <a:latin typeface="Helvetica Neue Light"/>
                <a:ea typeface="Helvetica Neue Light"/>
                <a:cs typeface="Helvetica Neue Light"/>
                <a:sym typeface="Helvetica Neue Light"/>
              </a:rPr>
              <a:t>Spark</a:t>
            </a:r>
            <a:r>
              <a:rPr b="1" lang="pt-PT" sz="2000">
                <a:solidFill>
                  <a:schemeClr val="dk1"/>
                </a:solidFill>
                <a:latin typeface="Helvetica Neue Light"/>
                <a:ea typeface="Helvetica Neue Light"/>
                <a:cs typeface="Helvetica Neue Light"/>
                <a:sym typeface="Helvetica Neue Light"/>
              </a:rPr>
              <a:t> </a:t>
            </a:r>
            <a:r>
              <a:rPr lang="pt-PT" sz="4000">
                <a:latin typeface="Helvetica Neue Light"/>
                <a:ea typeface="Helvetica Neue Light"/>
                <a:cs typeface="Helvetica Neue Light"/>
                <a:sym typeface="Helvetica Neue Light"/>
              </a:rPr>
              <a:t>Streaming</a:t>
            </a:r>
            <a:endParaRPr sz="4000">
              <a:latin typeface="Helvetica Neue Light"/>
              <a:ea typeface="Helvetica Neue Light"/>
              <a:cs typeface="Helvetica Neue Light"/>
              <a:sym typeface="Helvetica Neue Light"/>
            </a:endParaRPr>
          </a:p>
        </p:txBody>
      </p:sp>
      <p:pic>
        <p:nvPicPr>
          <p:cNvPr descr="apache spark" id="1140" name="Google Shape;1140;p62"/>
          <p:cNvPicPr preferRelativeResize="0"/>
          <p:nvPr/>
        </p:nvPicPr>
        <p:blipFill rotWithShape="1">
          <a:blip r:embed="rId4">
            <a:alphaModFix/>
          </a:blip>
          <a:srcRect b="0" l="0" r="0" t="0"/>
          <a:stretch/>
        </p:blipFill>
        <p:spPr>
          <a:xfrm>
            <a:off x="321151" y="2044014"/>
            <a:ext cx="3965334" cy="2231895"/>
          </a:xfrm>
          <a:prstGeom prst="rect">
            <a:avLst/>
          </a:prstGeom>
          <a:noFill/>
          <a:ln>
            <a:noFill/>
          </a:ln>
        </p:spPr>
      </p:pic>
      <p:sp>
        <p:nvSpPr>
          <p:cNvPr id="1141" name="Google Shape;1141;p62"/>
          <p:cNvSpPr txBox="1"/>
          <p:nvPr/>
        </p:nvSpPr>
        <p:spPr>
          <a:xfrm>
            <a:off x="4366465" y="1042764"/>
            <a:ext cx="4572000" cy="4832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PT" sz="1400">
                <a:latin typeface="Helvetica Neue Light"/>
                <a:ea typeface="Helvetica Neue Light"/>
                <a:cs typeface="Helvetica Neue Light"/>
                <a:sym typeface="Helvetica Neue Light"/>
              </a:rPr>
              <a:t>O que é o Spark Streaming?</a:t>
            </a:r>
            <a:endParaRPr/>
          </a:p>
          <a:p>
            <a:pPr indent="0" lvl="0" marL="0" marR="0" rtl="0" algn="l">
              <a:spcBef>
                <a:spcPts val="0"/>
              </a:spcBef>
              <a:spcAft>
                <a:spcPts val="0"/>
              </a:spcAft>
              <a:buNone/>
            </a:pPr>
            <a:r>
              <a:t/>
            </a:r>
            <a:endParaRPr b="1" sz="1400">
              <a:latin typeface="Helvetica Neue Light"/>
              <a:ea typeface="Helvetica Neue Light"/>
              <a:cs typeface="Helvetica Neue Light"/>
              <a:sym typeface="Helvetica Neue Light"/>
            </a:endParaRPr>
          </a:p>
          <a:p>
            <a:pPr indent="-88900" lvl="0" marL="0" marR="0" rtl="0" algn="l">
              <a:spcBef>
                <a:spcPts val="0"/>
              </a:spcBef>
              <a:spcAft>
                <a:spcPts val="0"/>
              </a:spcAft>
              <a:buSzPts val="1400"/>
              <a:buFont typeface="Arial"/>
              <a:buChar char="•"/>
            </a:pPr>
            <a:r>
              <a:rPr b="1" lang="pt-PT" sz="1400">
                <a:latin typeface="Helvetica Neue Light"/>
                <a:ea typeface="Helvetica Neue Light"/>
                <a:cs typeface="Helvetica Neue Light"/>
                <a:sym typeface="Helvetica Neue Light"/>
              </a:rPr>
              <a:t>Escalabilidade e Tolerância a Falhas.</a:t>
            </a:r>
            <a:endParaRPr/>
          </a:p>
          <a:p>
            <a:pPr indent="0" lvl="0" marL="0" marR="0" rtl="0" algn="l">
              <a:spcBef>
                <a:spcPts val="0"/>
              </a:spcBef>
              <a:spcAft>
                <a:spcPts val="0"/>
              </a:spcAft>
              <a:buSzPts val="1400"/>
              <a:buFont typeface="Arial"/>
              <a:buNone/>
            </a:pPr>
            <a:r>
              <a:t/>
            </a:r>
            <a:endParaRPr sz="1400">
              <a:latin typeface="Helvetica Neue Light"/>
              <a:ea typeface="Helvetica Neue Light"/>
              <a:cs typeface="Helvetica Neue Light"/>
              <a:sym typeface="Helvetica Neue Light"/>
            </a:endParaRPr>
          </a:p>
          <a:p>
            <a:pPr indent="-88900" lvl="0" marL="0" marR="0" rtl="0" algn="l">
              <a:spcBef>
                <a:spcPts val="0"/>
              </a:spcBef>
              <a:spcAft>
                <a:spcPts val="0"/>
              </a:spcAft>
              <a:buSzPts val="1400"/>
              <a:buFont typeface="Arial"/>
              <a:buChar char="•"/>
            </a:pPr>
            <a:r>
              <a:rPr b="1" lang="pt-PT" sz="1400">
                <a:latin typeface="Helvetica Neue Light"/>
                <a:ea typeface="Helvetica Neue Light"/>
                <a:cs typeface="Helvetica Neue Light"/>
                <a:sym typeface="Helvetica Neue Light"/>
              </a:rPr>
              <a:t>Suporte a Workloads</a:t>
            </a:r>
            <a:r>
              <a:rPr lang="pt-PT" sz="1400">
                <a:latin typeface="Helvetica Neue Light"/>
                <a:ea typeface="Helvetica Neue Light"/>
                <a:cs typeface="Helvetica Neue Light"/>
                <a:sym typeface="Helvetica Neue Light"/>
              </a:rPr>
              <a:t>: Suporta nativamente workloads em batch e de streaming.</a:t>
            </a:r>
            <a:endParaRPr/>
          </a:p>
          <a:p>
            <a:pPr indent="0" lvl="0" marL="0" marR="0" rtl="0" algn="l">
              <a:spcBef>
                <a:spcPts val="0"/>
              </a:spcBef>
              <a:spcAft>
                <a:spcPts val="0"/>
              </a:spcAft>
              <a:buSzPts val="1400"/>
              <a:buFont typeface="Arial"/>
              <a:buNone/>
            </a:pPr>
            <a:r>
              <a:t/>
            </a:r>
            <a:endParaRPr sz="1400">
              <a:latin typeface="Helvetica Neue Light"/>
              <a:ea typeface="Helvetica Neue Light"/>
              <a:cs typeface="Helvetica Neue Light"/>
              <a:sym typeface="Helvetica Neue Light"/>
            </a:endParaRPr>
          </a:p>
          <a:p>
            <a:pPr indent="-88900" lvl="0" marL="0" marR="0" rtl="0" algn="l">
              <a:spcBef>
                <a:spcPts val="0"/>
              </a:spcBef>
              <a:spcAft>
                <a:spcPts val="0"/>
              </a:spcAft>
              <a:buSzPts val="1400"/>
              <a:buFont typeface="Arial"/>
              <a:buChar char="•"/>
            </a:pPr>
            <a:r>
              <a:rPr b="1" lang="pt-PT" sz="1400">
                <a:latin typeface="Helvetica Neue Light"/>
                <a:ea typeface="Helvetica Neue Light"/>
                <a:cs typeface="Helvetica Neue Light"/>
                <a:sym typeface="Helvetica Neue Light"/>
              </a:rPr>
              <a:t>Fontes de Dados</a:t>
            </a:r>
            <a:r>
              <a:rPr lang="pt-PT" sz="1400">
                <a:latin typeface="Helvetica Neue Light"/>
                <a:ea typeface="Helvetica Neue Light"/>
                <a:cs typeface="Helvetica Neue Light"/>
                <a:sym typeface="Helvetica Neue Light"/>
              </a:rPr>
              <a:t>: Processa dados em tempo real de várias fontes, incluindo Kafka, Flume e Amazon Kinesis.</a:t>
            </a:r>
            <a:endParaRPr/>
          </a:p>
          <a:p>
            <a:pPr indent="0" lvl="0" marL="0" marR="0" rtl="0" algn="l">
              <a:spcBef>
                <a:spcPts val="0"/>
              </a:spcBef>
              <a:spcAft>
                <a:spcPts val="0"/>
              </a:spcAft>
              <a:buSzPts val="1400"/>
              <a:buFont typeface="Arial"/>
              <a:buNone/>
            </a:pPr>
            <a:r>
              <a:t/>
            </a:r>
            <a:endParaRPr sz="1400">
              <a:latin typeface="Helvetica Neue Light"/>
              <a:ea typeface="Helvetica Neue Light"/>
              <a:cs typeface="Helvetica Neue Light"/>
              <a:sym typeface="Helvetica Neue Light"/>
            </a:endParaRPr>
          </a:p>
          <a:p>
            <a:pPr indent="-88900" lvl="0" marL="0" marR="0" rtl="0" algn="l">
              <a:spcBef>
                <a:spcPts val="0"/>
              </a:spcBef>
              <a:spcAft>
                <a:spcPts val="0"/>
              </a:spcAft>
              <a:buSzPts val="1400"/>
              <a:buFont typeface="Arial"/>
              <a:buChar char="•"/>
            </a:pPr>
            <a:r>
              <a:rPr b="1" lang="pt-PT" sz="1400">
                <a:latin typeface="Helvetica Neue Light"/>
                <a:ea typeface="Helvetica Neue Light"/>
                <a:cs typeface="Helvetica Neue Light"/>
                <a:sym typeface="Helvetica Neue Light"/>
              </a:rPr>
              <a:t>Destinos dos Dados</a:t>
            </a:r>
            <a:r>
              <a:rPr lang="pt-PT" sz="1400">
                <a:latin typeface="Helvetica Neue Light"/>
                <a:ea typeface="Helvetica Neue Light"/>
                <a:cs typeface="Helvetica Neue Light"/>
                <a:sym typeface="Helvetica Neue Light"/>
              </a:rPr>
              <a:t>: Dados processados podem ser enviados para sistemas de arquivos, bancos de dados e painéis de controle em tempo real.</a:t>
            </a:r>
            <a:endParaRPr/>
          </a:p>
          <a:p>
            <a:pPr indent="0" lvl="0" marL="0" marR="0" rtl="0" algn="l">
              <a:spcBef>
                <a:spcPts val="0"/>
              </a:spcBef>
              <a:spcAft>
                <a:spcPts val="0"/>
              </a:spcAft>
              <a:buSzPts val="1400"/>
              <a:buFont typeface="Arial"/>
              <a:buNone/>
            </a:pPr>
            <a:r>
              <a:t/>
            </a:r>
            <a:endParaRPr sz="1400">
              <a:latin typeface="Helvetica Neue Light"/>
              <a:ea typeface="Helvetica Neue Light"/>
              <a:cs typeface="Helvetica Neue Light"/>
              <a:sym typeface="Helvetica Neue Light"/>
            </a:endParaRPr>
          </a:p>
          <a:p>
            <a:pPr indent="-88900" lvl="0" marL="0" marR="0" rtl="0" algn="l">
              <a:spcBef>
                <a:spcPts val="0"/>
              </a:spcBef>
              <a:spcAft>
                <a:spcPts val="0"/>
              </a:spcAft>
              <a:buSzPts val="1400"/>
              <a:buFont typeface="Arial"/>
              <a:buChar char="•"/>
            </a:pPr>
            <a:r>
              <a:rPr b="1" lang="pt-PT" sz="1400">
                <a:latin typeface="Helvetica Neue Light"/>
                <a:ea typeface="Helvetica Neue Light"/>
                <a:cs typeface="Helvetica Neue Light"/>
                <a:sym typeface="Helvetica Neue Light"/>
              </a:rPr>
              <a:t>Baseado em RDDs</a:t>
            </a:r>
            <a:endParaRPr b="1" sz="1400">
              <a:latin typeface="Helvetica Neue Light"/>
              <a:ea typeface="Helvetica Neue Light"/>
              <a:cs typeface="Helvetica Neue Light"/>
              <a:sym typeface="Helvetica Neue Light"/>
            </a:endParaRPr>
          </a:p>
          <a:p>
            <a:pPr indent="0" lvl="0" marL="0" marR="0" rtl="0" algn="l">
              <a:spcBef>
                <a:spcPts val="0"/>
              </a:spcBef>
              <a:spcAft>
                <a:spcPts val="0"/>
              </a:spcAft>
              <a:buSzPts val="1400"/>
              <a:buFont typeface="Arial"/>
              <a:buNone/>
            </a:pPr>
            <a:r>
              <a:t/>
            </a:r>
            <a:endParaRPr b="1" sz="1400">
              <a:latin typeface="Helvetica Neue Light"/>
              <a:ea typeface="Helvetica Neue Light"/>
              <a:cs typeface="Helvetica Neue Light"/>
              <a:sym typeface="Helvetica Neue Light"/>
            </a:endParaRPr>
          </a:p>
          <a:p>
            <a:pPr indent="-88900" lvl="0" marL="0" marR="0" rtl="0" algn="l">
              <a:spcBef>
                <a:spcPts val="0"/>
              </a:spcBef>
              <a:spcAft>
                <a:spcPts val="0"/>
              </a:spcAft>
              <a:buSzPts val="1400"/>
              <a:buFont typeface="Arial"/>
              <a:buChar char="•"/>
            </a:pPr>
            <a:r>
              <a:rPr b="1" lang="pt-PT" sz="1400">
                <a:latin typeface="Helvetica Neue Light"/>
                <a:ea typeface="Helvetica Neue Light"/>
                <a:cs typeface="Helvetica Neue Light"/>
                <a:sym typeface="Helvetica Neue Light"/>
              </a:rPr>
              <a:t>Integração com Outros Componentes</a:t>
            </a:r>
            <a:r>
              <a:rPr lang="pt-PT" sz="1400">
                <a:latin typeface="Helvetica Neue Light"/>
                <a:ea typeface="Helvetica Neue Light"/>
                <a:cs typeface="Helvetica Neue Light"/>
                <a:sym typeface="Helvetica Neue Light"/>
              </a:rPr>
              <a:t>: Integra-se perfeitamente a outros componentes do Spark, como MLlib e Spark SQL.</a:t>
            </a:r>
            <a:endParaRPr/>
          </a:p>
          <a:p>
            <a:pPr indent="0" lvl="0" marL="0" marR="0" rtl="0" algn="l">
              <a:spcBef>
                <a:spcPts val="0"/>
              </a:spcBef>
              <a:spcAft>
                <a:spcPts val="0"/>
              </a:spcAft>
              <a:buSzPts val="1400"/>
              <a:buFont typeface="Arial"/>
              <a:buNone/>
            </a:pPr>
            <a:r>
              <a:t/>
            </a:r>
            <a:endParaRPr sz="1400">
              <a:latin typeface="Helvetica Neue Light"/>
              <a:ea typeface="Helvetica Neue Light"/>
              <a:cs typeface="Helvetica Neue Light"/>
              <a:sym typeface="Helvetica Neue Light"/>
            </a:endParaRPr>
          </a:p>
          <a:p>
            <a:pPr indent="-88900" lvl="0" marL="0" marR="0" rtl="0" algn="l">
              <a:spcBef>
                <a:spcPts val="0"/>
              </a:spcBef>
              <a:spcAft>
                <a:spcPts val="0"/>
              </a:spcAft>
              <a:buSzPts val="1400"/>
              <a:buFont typeface="Arial"/>
              <a:buChar char="•"/>
            </a:pPr>
            <a:r>
              <a:rPr b="1" lang="pt-PT" sz="1400">
                <a:latin typeface="Helvetica Neue Light"/>
                <a:ea typeface="Helvetica Neue Light"/>
                <a:cs typeface="Helvetica Neue Light"/>
                <a:sym typeface="Helvetica Neue Light"/>
              </a:rPr>
              <a:t>Modelo de Programação Unificado</a:t>
            </a:r>
            <a:r>
              <a:rPr lang="pt-PT" sz="1400">
                <a:latin typeface="Helvetica Neue Light"/>
                <a:ea typeface="Helvetica Neue Light"/>
                <a:cs typeface="Helvetica Neue Light"/>
                <a:sym typeface="Helvetica Neue Light"/>
              </a:rPr>
              <a:t>: Oferece um modelo de programação unificado para lote e streaming.</a:t>
            </a:r>
            <a:endParaRPr/>
          </a:p>
        </p:txBody>
      </p:sp>
      <p:pic>
        <p:nvPicPr>
          <p:cNvPr descr="Spark Logo" id="1142" name="Google Shape;1142;p62"/>
          <p:cNvPicPr preferRelativeResize="0"/>
          <p:nvPr/>
        </p:nvPicPr>
        <p:blipFill rotWithShape="1">
          <a:blip r:embed="rId5">
            <a:alphaModFix/>
          </a:blip>
          <a:srcRect b="0" l="0" r="0" t="0"/>
          <a:stretch/>
        </p:blipFill>
        <p:spPr>
          <a:xfrm>
            <a:off x="440861" y="4809950"/>
            <a:ext cx="1765552" cy="916800"/>
          </a:xfrm>
          <a:prstGeom prst="rect">
            <a:avLst/>
          </a:prstGeom>
          <a:noFill/>
          <a:ln>
            <a:noFill/>
          </a:ln>
        </p:spPr>
      </p:pic>
      <p:grpSp>
        <p:nvGrpSpPr>
          <p:cNvPr id="1143" name="Google Shape;1143;p62"/>
          <p:cNvGrpSpPr/>
          <p:nvPr/>
        </p:nvGrpSpPr>
        <p:grpSpPr>
          <a:xfrm>
            <a:off x="197782" y="6523821"/>
            <a:ext cx="8775818" cy="241500"/>
            <a:chOff x="197782" y="6523821"/>
            <a:chExt cx="8775818" cy="241500"/>
          </a:xfrm>
        </p:grpSpPr>
        <p:sp>
          <p:nvSpPr>
            <p:cNvPr id="1144" name="Google Shape;1144;p62"/>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145" name="Google Shape;1145;p62"/>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6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151" name="Google Shape;1151;p63"/>
          <p:cNvCxnSpPr/>
          <p:nvPr/>
        </p:nvCxnSpPr>
        <p:spPr>
          <a:xfrm flipH="1" rot="10800000">
            <a:off x="730166" y="599325"/>
            <a:ext cx="8191208" cy="1"/>
          </a:xfrm>
          <a:prstGeom prst="straightConnector1">
            <a:avLst/>
          </a:prstGeom>
          <a:noFill/>
          <a:ln>
            <a:noFill/>
          </a:ln>
        </p:spPr>
      </p:cxnSp>
      <p:sp>
        <p:nvSpPr>
          <p:cNvPr id="1152" name="Google Shape;1152;p6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153" name="Google Shape;1153;p63"/>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x</a:t>
            </a:r>
            <a:endParaRPr/>
          </a:p>
        </p:txBody>
      </p:sp>
      <p:pic>
        <p:nvPicPr>
          <p:cNvPr descr="Spark Logo" id="1154" name="Google Shape;1154;p63"/>
          <p:cNvPicPr preferRelativeResize="0"/>
          <p:nvPr/>
        </p:nvPicPr>
        <p:blipFill rotWithShape="1">
          <a:blip r:embed="rId4">
            <a:alphaModFix/>
          </a:blip>
          <a:srcRect b="0" l="0" r="0" t="0"/>
          <a:stretch/>
        </p:blipFill>
        <p:spPr>
          <a:xfrm>
            <a:off x="1852580" y="757531"/>
            <a:ext cx="1765552" cy="916800"/>
          </a:xfrm>
          <a:prstGeom prst="rect">
            <a:avLst/>
          </a:prstGeom>
          <a:noFill/>
          <a:ln>
            <a:noFill/>
          </a:ln>
        </p:spPr>
      </p:pic>
      <p:pic>
        <p:nvPicPr>
          <p:cNvPr id="1155" name="Google Shape;1155;p63"/>
          <p:cNvPicPr preferRelativeResize="0"/>
          <p:nvPr/>
        </p:nvPicPr>
        <p:blipFill rotWithShape="1">
          <a:blip r:embed="rId5">
            <a:alphaModFix/>
          </a:blip>
          <a:srcRect b="0" l="0" r="0" t="0"/>
          <a:stretch/>
        </p:blipFill>
        <p:spPr>
          <a:xfrm>
            <a:off x="5240265" y="745910"/>
            <a:ext cx="2051155" cy="1066855"/>
          </a:xfrm>
          <a:prstGeom prst="rect">
            <a:avLst/>
          </a:prstGeom>
          <a:noFill/>
          <a:ln>
            <a:noFill/>
          </a:ln>
        </p:spPr>
      </p:pic>
      <p:graphicFrame>
        <p:nvGraphicFramePr>
          <p:cNvPr id="1156" name="Google Shape;1156;p63"/>
          <p:cNvGraphicFramePr/>
          <p:nvPr/>
        </p:nvGraphicFramePr>
        <p:xfrm>
          <a:off x="910045" y="2022124"/>
          <a:ext cx="3000000" cy="3000000"/>
        </p:xfrm>
        <a:graphic>
          <a:graphicData uri="http://schemas.openxmlformats.org/drawingml/2006/table">
            <a:tbl>
              <a:tblPr>
                <a:noFill/>
                <a:tableStyleId>{DDBB739D-0FB1-4F07-9ED3-FF9C2F291959}</a:tableStyleId>
              </a:tblPr>
              <a:tblGrid>
                <a:gridCol w="2441300"/>
                <a:gridCol w="2441300"/>
                <a:gridCol w="2441300"/>
              </a:tblGrid>
              <a:tr h="192425">
                <a:tc>
                  <a:txBody>
                    <a:bodyPr/>
                    <a:lstStyle/>
                    <a:p>
                      <a:pPr indent="0" lvl="0" marL="0" marR="0" rtl="0" algn="ctr">
                        <a:spcBef>
                          <a:spcPts val="0"/>
                        </a:spcBef>
                        <a:spcAft>
                          <a:spcPts val="0"/>
                        </a:spcAft>
                        <a:buNone/>
                      </a:pPr>
                      <a:r>
                        <a:rPr lang="pt-PT" sz="1000" u="none" cap="none" strike="noStrike"/>
                        <a:t>Principais Diferenças</a:t>
                      </a:r>
                      <a:endParaRPr b="1"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Hadoop</a:t>
                      </a:r>
                      <a:endParaRPr b="1"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PySpark</a:t>
                      </a:r>
                      <a:endParaRPr b="1" i="0" sz="1000" u="none" cap="none" strike="noStrike">
                        <a:latin typeface="Arial"/>
                        <a:ea typeface="Arial"/>
                        <a:cs typeface="Arial"/>
                        <a:sym typeface="Arial"/>
                      </a:endParaRPr>
                    </a:p>
                  </a:txBody>
                  <a:tcPr marT="1875" marB="0" marR="1875" marL="1875" anchor="ctr"/>
                </a:tc>
              </a:tr>
              <a:tr h="529200">
                <a:tc>
                  <a:txBody>
                    <a:bodyPr/>
                    <a:lstStyle/>
                    <a:p>
                      <a:pPr indent="0" lvl="0" marL="0" marR="0" rtl="0" algn="ctr">
                        <a:spcBef>
                          <a:spcPts val="0"/>
                        </a:spcBef>
                        <a:spcAft>
                          <a:spcPts val="0"/>
                        </a:spcAft>
                        <a:buNone/>
                      </a:pPr>
                      <a:r>
                        <a:rPr b="1" lang="pt-PT" sz="1000" u="none" cap="none" strike="noStrike"/>
                        <a:t>Modelo de Processamento</a:t>
                      </a:r>
                      <a:endParaRPr b="1"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Baseia-se no MapReduce para processamento em lote.</a:t>
                      </a:r>
                      <a:endParaRPr b="0"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Modelo mais flexível que suporta processamento em lote e em tempo real.</a:t>
                      </a:r>
                      <a:endParaRPr b="0" i="0" sz="1000" u="none" cap="none" strike="noStrike">
                        <a:latin typeface="Arial"/>
                        <a:ea typeface="Arial"/>
                        <a:cs typeface="Arial"/>
                        <a:sym typeface="Arial"/>
                      </a:endParaRPr>
                    </a:p>
                  </a:txBody>
                  <a:tcPr marT="1875" marB="0" marR="1875" marL="1875" anchor="ctr"/>
                </a:tc>
              </a:tr>
              <a:tr h="673525">
                <a:tc>
                  <a:txBody>
                    <a:bodyPr/>
                    <a:lstStyle/>
                    <a:p>
                      <a:pPr indent="0" lvl="0" marL="0" marR="0" rtl="0" algn="ctr">
                        <a:spcBef>
                          <a:spcPts val="0"/>
                        </a:spcBef>
                        <a:spcAft>
                          <a:spcPts val="0"/>
                        </a:spcAft>
                        <a:buNone/>
                      </a:pPr>
                      <a:r>
                        <a:rPr b="1" lang="pt-PT" sz="1000" u="none" cap="none" strike="noStrike"/>
                        <a:t>Facilidade de Desenvolvimento</a:t>
                      </a:r>
                      <a:endParaRPr b="1"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Pode ser complexo e verbose, especialmente com o MapReduce.</a:t>
                      </a:r>
                      <a:endParaRPr b="0"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API de nível mais alto, mais amigável ao usuário, especialmente para usuários de Python.</a:t>
                      </a:r>
                      <a:endParaRPr b="0" i="0" sz="1000" u="none" cap="none" strike="noStrike">
                        <a:latin typeface="Arial"/>
                        <a:ea typeface="Arial"/>
                        <a:cs typeface="Arial"/>
                        <a:sym typeface="Arial"/>
                      </a:endParaRPr>
                    </a:p>
                  </a:txBody>
                  <a:tcPr marT="1875" marB="0" marR="1875" marL="1875" anchor="ctr"/>
                </a:tc>
              </a:tr>
              <a:tr h="865975">
                <a:tc>
                  <a:txBody>
                    <a:bodyPr/>
                    <a:lstStyle/>
                    <a:p>
                      <a:pPr indent="0" lvl="0" marL="0" marR="0" rtl="0" algn="ctr">
                        <a:spcBef>
                          <a:spcPts val="0"/>
                        </a:spcBef>
                        <a:spcAft>
                          <a:spcPts val="0"/>
                        </a:spcAft>
                        <a:buNone/>
                      </a:pPr>
                      <a:r>
                        <a:rPr b="1" lang="pt-PT" sz="1000" u="none" cap="none" strike="noStrike"/>
                        <a:t>Desempenho</a:t>
                      </a:r>
                      <a:endParaRPr b="1"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Escreve resultados intermediários no disco, podendo ser mais lento.</a:t>
                      </a:r>
                      <a:endParaRPr b="0"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Processa dados na memória, melhorando significativamente o desempenho para algoritmos iterativos e análise de dados interativa.</a:t>
                      </a:r>
                      <a:endParaRPr b="0" i="0" sz="1000" u="none" cap="none" strike="noStrike">
                        <a:latin typeface="Arial"/>
                        <a:ea typeface="Arial"/>
                        <a:cs typeface="Arial"/>
                        <a:sym typeface="Arial"/>
                      </a:endParaRPr>
                    </a:p>
                  </a:txBody>
                  <a:tcPr marT="1875" marB="0" marR="1875" marL="1875" anchor="ctr"/>
                </a:tc>
              </a:tr>
              <a:tr h="577300">
                <a:tc>
                  <a:txBody>
                    <a:bodyPr/>
                    <a:lstStyle/>
                    <a:p>
                      <a:pPr indent="0" lvl="0" marL="0" marR="0" rtl="0" algn="ctr">
                        <a:spcBef>
                          <a:spcPts val="0"/>
                        </a:spcBef>
                        <a:spcAft>
                          <a:spcPts val="0"/>
                        </a:spcAft>
                        <a:buNone/>
                      </a:pPr>
                      <a:r>
                        <a:rPr b="1" lang="pt-PT" sz="1000" u="none" cap="none" strike="noStrike"/>
                        <a:t>Suporte a Linguagens</a:t>
                      </a:r>
                      <a:endParaRPr b="1"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Principalmente Java, suporta outras linguagens.</a:t>
                      </a:r>
                      <a:endParaRPr b="0"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Específico para Python, ideal para desenvolvedores e cientistas de dados Python.</a:t>
                      </a:r>
                      <a:endParaRPr b="0" i="0" sz="1000" u="none" cap="none" strike="noStrike">
                        <a:latin typeface="Arial"/>
                        <a:ea typeface="Arial"/>
                        <a:cs typeface="Arial"/>
                        <a:sym typeface="Arial"/>
                      </a:endParaRPr>
                    </a:p>
                  </a:txBody>
                  <a:tcPr marT="1875" marB="0" marR="1875" marL="1875" anchor="ctr"/>
                </a:tc>
              </a:tr>
              <a:tr h="1058400">
                <a:tc>
                  <a:txBody>
                    <a:bodyPr/>
                    <a:lstStyle/>
                    <a:p>
                      <a:pPr indent="0" lvl="0" marL="0" marR="0" rtl="0" algn="ctr">
                        <a:spcBef>
                          <a:spcPts val="0"/>
                        </a:spcBef>
                        <a:spcAft>
                          <a:spcPts val="0"/>
                        </a:spcAft>
                        <a:buNone/>
                      </a:pPr>
                      <a:r>
                        <a:rPr b="1" lang="pt-PT" sz="1000" u="none" cap="none" strike="noStrike"/>
                        <a:t>Processamento em Tempo Real</a:t>
                      </a:r>
                      <a:endParaRPr b="1"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Projetado principalmente para processamento em lote, podendo ser estendido para processamento em tempo real com ferramentas como Apache Storm ou Flink.</a:t>
                      </a:r>
                      <a:endParaRPr b="0" i="0" sz="1000" u="none" cap="none" strike="noStrike">
                        <a:latin typeface="Arial"/>
                        <a:ea typeface="Arial"/>
                        <a:cs typeface="Arial"/>
                        <a:sym typeface="Arial"/>
                      </a:endParaRPr>
                    </a:p>
                  </a:txBody>
                  <a:tcPr marT="1875" marB="0" marR="1875" marL="1875" anchor="ctr"/>
                </a:tc>
                <a:tc>
                  <a:txBody>
                    <a:bodyPr/>
                    <a:lstStyle/>
                    <a:p>
                      <a:pPr indent="0" lvl="0" marL="0" marR="0" rtl="0" algn="ctr">
                        <a:spcBef>
                          <a:spcPts val="0"/>
                        </a:spcBef>
                        <a:spcAft>
                          <a:spcPts val="0"/>
                        </a:spcAft>
                        <a:buNone/>
                      </a:pPr>
                      <a:r>
                        <a:rPr lang="pt-PT" sz="1000" u="none" cap="none" strike="noStrike"/>
                        <a:t>Suporta nativamente o processamento em tempo real com o Spark Streaming.</a:t>
                      </a:r>
                      <a:endParaRPr b="0" i="0" sz="1000" u="none" cap="none" strike="noStrike">
                        <a:latin typeface="Arial"/>
                        <a:ea typeface="Arial"/>
                        <a:cs typeface="Arial"/>
                        <a:sym typeface="Arial"/>
                      </a:endParaRPr>
                    </a:p>
                  </a:txBody>
                  <a:tcPr marT="1875" marB="0" marR="1875" marL="1875" anchor="ctr"/>
                </a:tc>
              </a:tr>
            </a:tbl>
          </a:graphicData>
        </a:graphic>
      </p:graphicFrame>
      <p:grpSp>
        <p:nvGrpSpPr>
          <p:cNvPr id="1157" name="Google Shape;1157;p63"/>
          <p:cNvGrpSpPr/>
          <p:nvPr/>
        </p:nvGrpSpPr>
        <p:grpSpPr>
          <a:xfrm>
            <a:off x="197782" y="6523821"/>
            <a:ext cx="8775818" cy="241500"/>
            <a:chOff x="197782" y="6523821"/>
            <a:chExt cx="8775818" cy="241500"/>
          </a:xfrm>
        </p:grpSpPr>
        <p:sp>
          <p:nvSpPr>
            <p:cNvPr id="1158" name="Google Shape;1158;p63"/>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159" name="Google Shape;1159;p63"/>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pic>
        <p:nvPicPr>
          <p:cNvPr id="1164" name="Google Shape;1164;p6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165" name="Google Shape;1165;p64"/>
          <p:cNvCxnSpPr/>
          <p:nvPr/>
        </p:nvCxnSpPr>
        <p:spPr>
          <a:xfrm flipH="1" rot="10800000">
            <a:off x="730166" y="599325"/>
            <a:ext cx="8191208" cy="1"/>
          </a:xfrm>
          <a:prstGeom prst="straightConnector1">
            <a:avLst/>
          </a:prstGeom>
          <a:noFill/>
          <a:ln>
            <a:noFill/>
          </a:ln>
        </p:spPr>
      </p:cxnSp>
      <p:sp>
        <p:nvSpPr>
          <p:cNvPr id="1166" name="Google Shape;1166;p6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167" name="Google Shape;1167;p64"/>
          <p:cNvCxnSpPr/>
          <p:nvPr/>
        </p:nvCxnSpPr>
        <p:spPr>
          <a:xfrm flipH="1" rot="10800000">
            <a:off x="231284" y="6422275"/>
            <a:ext cx="8690090" cy="1"/>
          </a:xfrm>
          <a:prstGeom prst="straightConnector1">
            <a:avLst/>
          </a:prstGeom>
          <a:noFill/>
          <a:ln>
            <a:noFill/>
          </a:ln>
        </p:spPr>
      </p:cxnSp>
      <p:sp>
        <p:nvSpPr>
          <p:cNvPr id="1168" name="Google Shape;1168;p64"/>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     Ecossistema</a:t>
            </a:r>
            <a:endParaRPr/>
          </a:p>
        </p:txBody>
      </p:sp>
      <p:sp>
        <p:nvSpPr>
          <p:cNvPr id="1169" name="Google Shape;1169;p64"/>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https://ml2quantum.com/2020/05/16/apache-spark/</a:t>
            </a:r>
            <a:endParaRPr/>
          </a:p>
        </p:txBody>
      </p:sp>
      <p:pic>
        <p:nvPicPr>
          <p:cNvPr id="1170" name="Google Shape;1170;p64"/>
          <p:cNvPicPr preferRelativeResize="0"/>
          <p:nvPr/>
        </p:nvPicPr>
        <p:blipFill rotWithShape="1">
          <a:blip r:embed="rId4">
            <a:alphaModFix/>
          </a:blip>
          <a:srcRect b="0" l="0" r="0" t="0"/>
          <a:stretch/>
        </p:blipFill>
        <p:spPr>
          <a:xfrm>
            <a:off x="765220" y="1803159"/>
            <a:ext cx="7019542" cy="3865048"/>
          </a:xfrm>
          <a:prstGeom prst="rect">
            <a:avLst/>
          </a:prstGeom>
          <a:noFill/>
          <a:ln>
            <a:noFill/>
          </a:ln>
        </p:spPr>
      </p:pic>
      <p:pic>
        <p:nvPicPr>
          <p:cNvPr descr="Spark Logo" id="1171" name="Google Shape;1171;p64"/>
          <p:cNvPicPr preferRelativeResize="0"/>
          <p:nvPr/>
        </p:nvPicPr>
        <p:blipFill rotWithShape="1">
          <a:blip r:embed="rId5">
            <a:alphaModFix/>
          </a:blip>
          <a:srcRect b="0" l="0" r="0" t="0"/>
          <a:stretch/>
        </p:blipFill>
        <p:spPr>
          <a:xfrm>
            <a:off x="877220" y="782378"/>
            <a:ext cx="1765552" cy="916800"/>
          </a:xfrm>
          <a:prstGeom prst="rect">
            <a:avLst/>
          </a:prstGeom>
          <a:noFill/>
          <a:ln>
            <a:noFill/>
          </a:ln>
        </p:spPr>
      </p:pic>
      <p:grpSp>
        <p:nvGrpSpPr>
          <p:cNvPr id="1172" name="Google Shape;1172;p64"/>
          <p:cNvGrpSpPr/>
          <p:nvPr/>
        </p:nvGrpSpPr>
        <p:grpSpPr>
          <a:xfrm>
            <a:off x="197782" y="6523821"/>
            <a:ext cx="8775818" cy="241500"/>
            <a:chOff x="197782" y="6523821"/>
            <a:chExt cx="8775818" cy="241500"/>
          </a:xfrm>
        </p:grpSpPr>
        <p:sp>
          <p:nvSpPr>
            <p:cNvPr id="1173" name="Google Shape;1173;p64"/>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174" name="Google Shape;1174;p64"/>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6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180" name="Google Shape;1180;p65"/>
          <p:cNvCxnSpPr/>
          <p:nvPr/>
        </p:nvCxnSpPr>
        <p:spPr>
          <a:xfrm flipH="1" rot="10800000">
            <a:off x="730166" y="599325"/>
            <a:ext cx="8191208" cy="1"/>
          </a:xfrm>
          <a:prstGeom prst="straightConnector1">
            <a:avLst/>
          </a:prstGeom>
          <a:noFill/>
          <a:ln>
            <a:noFill/>
          </a:ln>
        </p:spPr>
      </p:cxnSp>
      <p:sp>
        <p:nvSpPr>
          <p:cNvPr id="1181" name="Google Shape;1181;p6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182" name="Google Shape;1182;p65"/>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https://www.taygan.co/blog/2018/12/02/azure-databricks</a:t>
            </a:r>
            <a:endParaRPr/>
          </a:p>
        </p:txBody>
      </p:sp>
      <p:pic>
        <p:nvPicPr>
          <p:cNvPr descr="Databricks - Wikipedia" id="1183" name="Google Shape;1183;p65"/>
          <p:cNvPicPr preferRelativeResize="0"/>
          <p:nvPr/>
        </p:nvPicPr>
        <p:blipFill rotWithShape="1">
          <a:blip r:embed="rId4">
            <a:alphaModFix/>
          </a:blip>
          <a:srcRect b="0" l="0" r="0" t="0"/>
          <a:stretch/>
        </p:blipFill>
        <p:spPr>
          <a:xfrm>
            <a:off x="84755" y="648604"/>
            <a:ext cx="2211976" cy="1161287"/>
          </a:xfrm>
          <a:prstGeom prst="rect">
            <a:avLst/>
          </a:prstGeom>
          <a:noFill/>
          <a:ln>
            <a:noFill/>
          </a:ln>
        </p:spPr>
      </p:pic>
      <p:grpSp>
        <p:nvGrpSpPr>
          <p:cNvPr id="1184" name="Google Shape;1184;p65"/>
          <p:cNvGrpSpPr/>
          <p:nvPr/>
        </p:nvGrpSpPr>
        <p:grpSpPr>
          <a:xfrm>
            <a:off x="6083881" y="2091620"/>
            <a:ext cx="1884600" cy="3065504"/>
            <a:chOff x="6172300" y="682883"/>
            <a:chExt cx="1884600" cy="3065504"/>
          </a:xfrm>
        </p:grpSpPr>
        <p:sp>
          <p:nvSpPr>
            <p:cNvPr id="1185" name="Google Shape;1185;p65"/>
            <p:cNvSpPr/>
            <p:nvPr/>
          </p:nvSpPr>
          <p:spPr>
            <a:xfrm>
              <a:off x="6502777"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2021</a:t>
              </a:r>
              <a:endParaRPr sz="1700">
                <a:solidFill>
                  <a:srgbClr val="FFFFFF"/>
                </a:solidFill>
                <a:latin typeface="Fira Sans Extra Condensed"/>
                <a:ea typeface="Fira Sans Extra Condensed"/>
                <a:cs typeface="Fira Sans Extra Condensed"/>
                <a:sym typeface="Fira Sans Extra Condensed"/>
              </a:endParaRPr>
            </a:p>
          </p:txBody>
        </p:sp>
        <p:grpSp>
          <p:nvGrpSpPr>
            <p:cNvPr id="1186" name="Google Shape;1186;p65"/>
            <p:cNvGrpSpPr/>
            <p:nvPr/>
          </p:nvGrpSpPr>
          <p:grpSpPr>
            <a:xfrm>
              <a:off x="7100970" y="1523888"/>
              <a:ext cx="22690" cy="608648"/>
              <a:chOff x="7100970" y="1523888"/>
              <a:chExt cx="22690" cy="608648"/>
            </a:xfrm>
          </p:grpSpPr>
          <p:sp>
            <p:nvSpPr>
              <p:cNvPr id="1187" name="Google Shape;1187;p65"/>
              <p:cNvSpPr/>
              <p:nvPr/>
            </p:nvSpPr>
            <p:spPr>
              <a:xfrm>
                <a:off x="7100970" y="1523888"/>
                <a:ext cx="22690" cy="59368"/>
              </a:xfrm>
              <a:custGeom>
                <a:rect b="b" l="l" r="r" t="t"/>
                <a:pathLst>
                  <a:path extrusionOk="0" h="1965" w="751">
                    <a:moveTo>
                      <a:pt x="60" y="0"/>
                    </a:moveTo>
                    <a:lnTo>
                      <a:pt x="0" y="60"/>
                    </a:lnTo>
                    <a:lnTo>
                      <a:pt x="0" y="572"/>
                    </a:lnTo>
                    <a:lnTo>
                      <a:pt x="0" y="1096"/>
                    </a:lnTo>
                    <a:lnTo>
                      <a:pt x="0" y="1608"/>
                    </a:lnTo>
                    <a:lnTo>
                      <a:pt x="0" y="1941"/>
                    </a:lnTo>
                    <a:lnTo>
                      <a:pt x="96" y="1941"/>
                    </a:lnTo>
                    <a:lnTo>
                      <a:pt x="131" y="1846"/>
                    </a:lnTo>
                    <a:lnTo>
                      <a:pt x="107" y="1941"/>
                    </a:lnTo>
                    <a:lnTo>
                      <a:pt x="238" y="1941"/>
                    </a:lnTo>
                    <a:cubicBezTo>
                      <a:pt x="286" y="1953"/>
                      <a:pt x="334" y="1965"/>
                      <a:pt x="381" y="1965"/>
                    </a:cubicBezTo>
                    <a:cubicBezTo>
                      <a:pt x="429" y="1965"/>
                      <a:pt x="477" y="1953"/>
                      <a:pt x="524" y="1941"/>
                    </a:cubicBezTo>
                    <a:lnTo>
                      <a:pt x="750" y="1941"/>
                    </a:lnTo>
                    <a:lnTo>
                      <a:pt x="750" y="1572"/>
                    </a:lnTo>
                    <a:lnTo>
                      <a:pt x="750" y="1048"/>
                    </a:lnTo>
                    <a:lnTo>
                      <a:pt x="750" y="536"/>
                    </a:lnTo>
                    <a:lnTo>
                      <a:pt x="750" y="12"/>
                    </a:lnTo>
                    <a:lnTo>
                      <a:pt x="727" y="0"/>
                    </a:lnTo>
                    <a:lnTo>
                      <a:pt x="667" y="191"/>
                    </a:lnTo>
                    <a:cubicBezTo>
                      <a:pt x="667" y="179"/>
                      <a:pt x="655" y="167"/>
                      <a:pt x="655" y="167"/>
                    </a:cubicBezTo>
                    <a:lnTo>
                      <a:pt x="703"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88" name="Google Shape;1188;p65"/>
              <p:cNvSpPr/>
              <p:nvPr/>
            </p:nvSpPr>
            <p:spPr>
              <a:xfrm>
                <a:off x="7102390" y="1602650"/>
                <a:ext cx="393" cy="1118"/>
              </a:xfrm>
              <a:custGeom>
                <a:rect b="b" l="l" r="r" t="t"/>
                <a:pathLst>
                  <a:path extrusionOk="0" h="37" w="13">
                    <a:moveTo>
                      <a:pt x="1" y="1"/>
                    </a:moveTo>
                    <a:lnTo>
                      <a:pt x="1" y="37"/>
                    </a:lnTo>
                    <a:lnTo>
                      <a:pt x="13" y="1"/>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89" name="Google Shape;1189;p65"/>
              <p:cNvSpPr/>
              <p:nvPr/>
            </p:nvSpPr>
            <p:spPr>
              <a:xfrm>
                <a:off x="7100970" y="1602650"/>
                <a:ext cx="22327" cy="60848"/>
              </a:xfrm>
              <a:custGeom>
                <a:rect b="b" l="l" r="r" t="t"/>
                <a:pathLst>
                  <a:path extrusionOk="0" h="2014" w="739">
                    <a:moveTo>
                      <a:pt x="381" y="1"/>
                    </a:moveTo>
                    <a:cubicBezTo>
                      <a:pt x="298" y="1"/>
                      <a:pt x="238" y="25"/>
                      <a:pt x="179" y="72"/>
                    </a:cubicBezTo>
                    <a:lnTo>
                      <a:pt x="60" y="72"/>
                    </a:lnTo>
                    <a:lnTo>
                      <a:pt x="0" y="37"/>
                    </a:lnTo>
                    <a:lnTo>
                      <a:pt x="0" y="561"/>
                    </a:lnTo>
                    <a:lnTo>
                      <a:pt x="0" y="1072"/>
                    </a:lnTo>
                    <a:lnTo>
                      <a:pt x="0" y="1596"/>
                    </a:lnTo>
                    <a:lnTo>
                      <a:pt x="0" y="2013"/>
                    </a:lnTo>
                    <a:lnTo>
                      <a:pt x="738" y="2013"/>
                    </a:lnTo>
                    <a:lnTo>
                      <a:pt x="738" y="1549"/>
                    </a:lnTo>
                    <a:lnTo>
                      <a:pt x="738" y="1025"/>
                    </a:lnTo>
                    <a:lnTo>
                      <a:pt x="738" y="513"/>
                    </a:lnTo>
                    <a:lnTo>
                      <a:pt x="738" y="72"/>
                    </a:lnTo>
                    <a:lnTo>
                      <a:pt x="572" y="72"/>
                    </a:lnTo>
                    <a:cubicBezTo>
                      <a:pt x="524" y="25"/>
                      <a:pt x="453" y="1"/>
                      <a:pt x="381"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90" name="Google Shape;1190;p65"/>
              <p:cNvSpPr/>
              <p:nvPr/>
            </p:nvSpPr>
            <p:spPr>
              <a:xfrm>
                <a:off x="7100970" y="1681079"/>
                <a:ext cx="22327" cy="59035"/>
              </a:xfrm>
              <a:custGeom>
                <a:rect b="b" l="l" r="r" t="t"/>
                <a:pathLst>
                  <a:path extrusionOk="0" h="1954" w="739">
                    <a:moveTo>
                      <a:pt x="381" y="0"/>
                    </a:moveTo>
                    <a:cubicBezTo>
                      <a:pt x="369" y="0"/>
                      <a:pt x="369" y="0"/>
                      <a:pt x="357" y="12"/>
                    </a:cubicBezTo>
                    <a:lnTo>
                      <a:pt x="0" y="12"/>
                    </a:lnTo>
                    <a:lnTo>
                      <a:pt x="0" y="36"/>
                    </a:lnTo>
                    <a:lnTo>
                      <a:pt x="0" y="548"/>
                    </a:lnTo>
                    <a:lnTo>
                      <a:pt x="0" y="1072"/>
                    </a:lnTo>
                    <a:lnTo>
                      <a:pt x="0" y="1584"/>
                    </a:lnTo>
                    <a:lnTo>
                      <a:pt x="0" y="1941"/>
                    </a:lnTo>
                    <a:lnTo>
                      <a:pt x="274" y="1941"/>
                    </a:lnTo>
                    <a:cubicBezTo>
                      <a:pt x="310" y="1953"/>
                      <a:pt x="346" y="1953"/>
                      <a:pt x="381" y="1953"/>
                    </a:cubicBezTo>
                    <a:cubicBezTo>
                      <a:pt x="417" y="1953"/>
                      <a:pt x="453" y="1953"/>
                      <a:pt x="477" y="1941"/>
                    </a:cubicBezTo>
                    <a:lnTo>
                      <a:pt x="738" y="1941"/>
                    </a:lnTo>
                    <a:lnTo>
                      <a:pt x="738" y="1536"/>
                    </a:lnTo>
                    <a:lnTo>
                      <a:pt x="738" y="1024"/>
                    </a:lnTo>
                    <a:lnTo>
                      <a:pt x="738" y="501"/>
                    </a:lnTo>
                    <a:lnTo>
                      <a:pt x="738" y="12"/>
                    </a:lnTo>
                    <a:lnTo>
                      <a:pt x="405" y="12"/>
                    </a:lnTo>
                    <a:cubicBezTo>
                      <a:pt x="393" y="0"/>
                      <a:pt x="381" y="0"/>
                      <a:pt x="381"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91" name="Google Shape;1191;p65"/>
              <p:cNvSpPr/>
              <p:nvPr/>
            </p:nvSpPr>
            <p:spPr>
              <a:xfrm>
                <a:off x="7100970" y="1757696"/>
                <a:ext cx="22327" cy="62993"/>
              </a:xfrm>
              <a:custGeom>
                <a:rect b="b" l="l" r="r" t="t"/>
                <a:pathLst>
                  <a:path extrusionOk="0" h="2085" w="739">
                    <a:moveTo>
                      <a:pt x="60" y="1"/>
                    </a:moveTo>
                    <a:lnTo>
                      <a:pt x="0" y="84"/>
                    </a:lnTo>
                    <a:lnTo>
                      <a:pt x="0" y="596"/>
                    </a:lnTo>
                    <a:lnTo>
                      <a:pt x="0" y="1120"/>
                    </a:lnTo>
                    <a:lnTo>
                      <a:pt x="0" y="1632"/>
                    </a:lnTo>
                    <a:lnTo>
                      <a:pt x="0" y="2084"/>
                    </a:lnTo>
                    <a:lnTo>
                      <a:pt x="738" y="2084"/>
                    </a:lnTo>
                    <a:lnTo>
                      <a:pt x="738" y="1596"/>
                    </a:lnTo>
                    <a:lnTo>
                      <a:pt x="738" y="1072"/>
                    </a:lnTo>
                    <a:lnTo>
                      <a:pt x="738" y="560"/>
                    </a:lnTo>
                    <a:lnTo>
                      <a:pt x="738" y="1"/>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92" name="Google Shape;1192;p65"/>
              <p:cNvSpPr/>
              <p:nvPr/>
            </p:nvSpPr>
            <p:spPr>
              <a:xfrm>
                <a:off x="7102390" y="1838271"/>
                <a:ext cx="393" cy="30"/>
              </a:xfrm>
              <a:custGeom>
                <a:rect b="b" l="l" r="r" t="t"/>
                <a:pathLst>
                  <a:path extrusionOk="0" h="1" w="13">
                    <a:moveTo>
                      <a:pt x="1" y="0"/>
                    </a:moveTo>
                    <a:lnTo>
                      <a:pt x="1" y="0"/>
                    </a:lnTo>
                    <a:lnTo>
                      <a:pt x="13"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93" name="Google Shape;1193;p65"/>
              <p:cNvSpPr/>
              <p:nvPr/>
            </p:nvSpPr>
            <p:spPr>
              <a:xfrm>
                <a:off x="7100970" y="1838271"/>
                <a:ext cx="22327" cy="59035"/>
              </a:xfrm>
              <a:custGeom>
                <a:rect b="b" l="l" r="r" t="t"/>
                <a:pathLst>
                  <a:path extrusionOk="0" h="1954" w="739">
                    <a:moveTo>
                      <a:pt x="0" y="0"/>
                    </a:moveTo>
                    <a:lnTo>
                      <a:pt x="0" y="524"/>
                    </a:lnTo>
                    <a:lnTo>
                      <a:pt x="0" y="1036"/>
                    </a:lnTo>
                    <a:lnTo>
                      <a:pt x="0" y="1560"/>
                    </a:lnTo>
                    <a:lnTo>
                      <a:pt x="0" y="1953"/>
                    </a:lnTo>
                    <a:lnTo>
                      <a:pt x="738" y="1953"/>
                    </a:lnTo>
                    <a:lnTo>
                      <a:pt x="738" y="1513"/>
                    </a:lnTo>
                    <a:lnTo>
                      <a:pt x="738" y="989"/>
                    </a:lnTo>
                    <a:lnTo>
                      <a:pt x="738" y="477"/>
                    </a:lnTo>
                    <a:lnTo>
                      <a:pt x="738" y="12"/>
                    </a:lnTo>
                    <a:lnTo>
                      <a:pt x="477" y="12"/>
                    </a:lnTo>
                    <a:cubicBezTo>
                      <a:pt x="453" y="0"/>
                      <a:pt x="417" y="0"/>
                      <a:pt x="381" y="0"/>
                    </a:cubicBezTo>
                    <a:cubicBezTo>
                      <a:pt x="346" y="0"/>
                      <a:pt x="310" y="0"/>
                      <a:pt x="274" y="12"/>
                    </a:cubicBezTo>
                    <a:lnTo>
                      <a:pt x="60" y="12"/>
                    </a:lnTo>
                    <a:lnTo>
                      <a:pt x="0"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94" name="Google Shape;1194;p65"/>
              <p:cNvSpPr/>
              <p:nvPr/>
            </p:nvSpPr>
            <p:spPr>
              <a:xfrm>
                <a:off x="7100970" y="1915251"/>
                <a:ext cx="22690" cy="60455"/>
              </a:xfrm>
              <a:custGeom>
                <a:rect b="b" l="l" r="r" t="t"/>
                <a:pathLst>
                  <a:path extrusionOk="0" h="2001" w="751">
                    <a:moveTo>
                      <a:pt x="48" y="0"/>
                    </a:moveTo>
                    <a:lnTo>
                      <a:pt x="0" y="48"/>
                    </a:lnTo>
                    <a:lnTo>
                      <a:pt x="0" y="560"/>
                    </a:lnTo>
                    <a:lnTo>
                      <a:pt x="0" y="1084"/>
                    </a:lnTo>
                    <a:lnTo>
                      <a:pt x="0" y="1596"/>
                    </a:lnTo>
                    <a:lnTo>
                      <a:pt x="0" y="1929"/>
                    </a:lnTo>
                    <a:lnTo>
                      <a:pt x="179" y="1929"/>
                    </a:lnTo>
                    <a:cubicBezTo>
                      <a:pt x="238" y="1977"/>
                      <a:pt x="310" y="2001"/>
                      <a:pt x="381" y="2001"/>
                    </a:cubicBezTo>
                    <a:cubicBezTo>
                      <a:pt x="453" y="2001"/>
                      <a:pt x="524" y="1977"/>
                      <a:pt x="572" y="1929"/>
                    </a:cubicBezTo>
                    <a:lnTo>
                      <a:pt x="750" y="1929"/>
                    </a:lnTo>
                    <a:lnTo>
                      <a:pt x="750" y="1548"/>
                    </a:lnTo>
                    <a:lnTo>
                      <a:pt x="750" y="1036"/>
                    </a:lnTo>
                    <a:lnTo>
                      <a:pt x="750" y="512"/>
                    </a:lnTo>
                    <a:lnTo>
                      <a:pt x="750"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95" name="Google Shape;1195;p65"/>
              <p:cNvSpPr/>
              <p:nvPr/>
            </p:nvSpPr>
            <p:spPr>
              <a:xfrm>
                <a:off x="7100970" y="1995101"/>
                <a:ext cx="22327" cy="59398"/>
              </a:xfrm>
              <a:custGeom>
                <a:rect b="b" l="l" r="r" t="t"/>
                <a:pathLst>
                  <a:path extrusionOk="0" h="1966" w="739">
                    <a:moveTo>
                      <a:pt x="381" y="1"/>
                    </a:moveTo>
                    <a:cubicBezTo>
                      <a:pt x="334" y="1"/>
                      <a:pt x="286" y="13"/>
                      <a:pt x="238" y="36"/>
                    </a:cubicBezTo>
                    <a:lnTo>
                      <a:pt x="0" y="36"/>
                    </a:lnTo>
                    <a:lnTo>
                      <a:pt x="0" y="501"/>
                    </a:lnTo>
                    <a:lnTo>
                      <a:pt x="0" y="1025"/>
                    </a:lnTo>
                    <a:lnTo>
                      <a:pt x="0" y="1537"/>
                    </a:lnTo>
                    <a:lnTo>
                      <a:pt x="0" y="1965"/>
                    </a:lnTo>
                    <a:lnTo>
                      <a:pt x="738" y="1965"/>
                    </a:lnTo>
                    <a:lnTo>
                      <a:pt x="738" y="1501"/>
                    </a:lnTo>
                    <a:lnTo>
                      <a:pt x="738" y="977"/>
                    </a:lnTo>
                    <a:lnTo>
                      <a:pt x="738" y="465"/>
                    </a:lnTo>
                    <a:lnTo>
                      <a:pt x="738" y="36"/>
                    </a:lnTo>
                    <a:lnTo>
                      <a:pt x="524" y="36"/>
                    </a:lnTo>
                    <a:cubicBezTo>
                      <a:pt x="477" y="13"/>
                      <a:pt x="429" y="1"/>
                      <a:pt x="381"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96" name="Google Shape;1196;p65"/>
              <p:cNvSpPr/>
              <p:nvPr/>
            </p:nvSpPr>
            <p:spPr>
              <a:xfrm>
                <a:off x="7100970" y="2072443"/>
                <a:ext cx="22327" cy="60093"/>
              </a:xfrm>
              <a:custGeom>
                <a:rect b="b" l="l" r="r" t="t"/>
                <a:pathLst>
                  <a:path extrusionOk="0" h="1989" w="739">
                    <a:moveTo>
                      <a:pt x="0" y="0"/>
                    </a:moveTo>
                    <a:lnTo>
                      <a:pt x="0" y="536"/>
                    </a:lnTo>
                    <a:lnTo>
                      <a:pt x="0" y="1048"/>
                    </a:lnTo>
                    <a:lnTo>
                      <a:pt x="0" y="1572"/>
                    </a:lnTo>
                    <a:lnTo>
                      <a:pt x="0" y="1941"/>
                    </a:lnTo>
                    <a:lnTo>
                      <a:pt x="203" y="1941"/>
                    </a:lnTo>
                    <a:cubicBezTo>
                      <a:pt x="250" y="1965"/>
                      <a:pt x="310" y="1989"/>
                      <a:pt x="381" y="1989"/>
                    </a:cubicBezTo>
                    <a:cubicBezTo>
                      <a:pt x="441" y="1989"/>
                      <a:pt x="500" y="1965"/>
                      <a:pt x="560" y="1941"/>
                    </a:cubicBezTo>
                    <a:lnTo>
                      <a:pt x="738" y="1941"/>
                    </a:lnTo>
                    <a:lnTo>
                      <a:pt x="738" y="1524"/>
                    </a:lnTo>
                    <a:lnTo>
                      <a:pt x="738" y="1001"/>
                    </a:lnTo>
                    <a:lnTo>
                      <a:pt x="738" y="489"/>
                    </a:lnTo>
                    <a:lnTo>
                      <a:pt x="738"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sp>
          <p:nvSpPr>
            <p:cNvPr id="1197" name="Google Shape;1197;p65"/>
            <p:cNvSpPr/>
            <p:nvPr/>
          </p:nvSpPr>
          <p:spPr>
            <a:xfrm>
              <a:off x="7064625" y="2163441"/>
              <a:ext cx="95713" cy="95713"/>
            </a:xfrm>
            <a:custGeom>
              <a:rect b="b" l="l" r="r" t="t"/>
              <a:pathLst>
                <a:path extrusionOk="0" h="3168" w="3168">
                  <a:moveTo>
                    <a:pt x="1584" y="1"/>
                  </a:moveTo>
                  <a:cubicBezTo>
                    <a:pt x="703" y="1"/>
                    <a:pt x="1" y="715"/>
                    <a:pt x="1" y="1584"/>
                  </a:cubicBezTo>
                  <a:cubicBezTo>
                    <a:pt x="1" y="2465"/>
                    <a:pt x="703" y="3168"/>
                    <a:pt x="1584" y="3168"/>
                  </a:cubicBezTo>
                  <a:cubicBezTo>
                    <a:pt x="2453" y="3168"/>
                    <a:pt x="3168" y="2465"/>
                    <a:pt x="3168" y="1584"/>
                  </a:cubicBezTo>
                  <a:cubicBezTo>
                    <a:pt x="3168" y="715"/>
                    <a:pt x="2453" y="1"/>
                    <a:pt x="1584"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98" name="Google Shape;1198;p65"/>
            <p:cNvSpPr/>
            <p:nvPr/>
          </p:nvSpPr>
          <p:spPr>
            <a:xfrm>
              <a:off x="6783354" y="682883"/>
              <a:ext cx="658300" cy="742502"/>
            </a:xfrm>
            <a:custGeom>
              <a:rect b="b" l="l" r="r" t="t"/>
              <a:pathLst>
                <a:path extrusionOk="0" h="24576" w="21789">
                  <a:moveTo>
                    <a:pt x="10894" y="1"/>
                  </a:moveTo>
                  <a:cubicBezTo>
                    <a:pt x="10570" y="1"/>
                    <a:pt x="10245" y="84"/>
                    <a:pt x="9954" y="251"/>
                  </a:cubicBezTo>
                  <a:lnTo>
                    <a:pt x="941" y="5454"/>
                  </a:lnTo>
                  <a:cubicBezTo>
                    <a:pt x="357" y="5799"/>
                    <a:pt x="0" y="6418"/>
                    <a:pt x="0" y="7085"/>
                  </a:cubicBezTo>
                  <a:lnTo>
                    <a:pt x="0" y="17491"/>
                  </a:lnTo>
                  <a:cubicBezTo>
                    <a:pt x="0" y="18170"/>
                    <a:pt x="357" y="18789"/>
                    <a:pt x="941" y="19122"/>
                  </a:cubicBezTo>
                  <a:lnTo>
                    <a:pt x="9954" y="24325"/>
                  </a:lnTo>
                  <a:cubicBezTo>
                    <a:pt x="10245" y="24492"/>
                    <a:pt x="10570" y="24575"/>
                    <a:pt x="10894" y="24575"/>
                  </a:cubicBezTo>
                  <a:cubicBezTo>
                    <a:pt x="11219" y="24575"/>
                    <a:pt x="11543" y="24492"/>
                    <a:pt x="11835" y="24325"/>
                  </a:cubicBezTo>
                  <a:lnTo>
                    <a:pt x="20836" y="19122"/>
                  </a:lnTo>
                  <a:cubicBezTo>
                    <a:pt x="21419" y="18789"/>
                    <a:pt x="21789" y="18170"/>
                    <a:pt x="21789" y="17491"/>
                  </a:cubicBezTo>
                  <a:lnTo>
                    <a:pt x="21789" y="7085"/>
                  </a:lnTo>
                  <a:cubicBezTo>
                    <a:pt x="21789" y="6418"/>
                    <a:pt x="21419" y="5799"/>
                    <a:pt x="20836" y="5454"/>
                  </a:cubicBezTo>
                  <a:lnTo>
                    <a:pt x="11835" y="251"/>
                  </a:lnTo>
                  <a:cubicBezTo>
                    <a:pt x="11543" y="84"/>
                    <a:pt x="11219" y="1"/>
                    <a:pt x="10894"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199" name="Google Shape;1199;p65"/>
            <p:cNvSpPr/>
            <p:nvPr/>
          </p:nvSpPr>
          <p:spPr>
            <a:xfrm>
              <a:off x="6851330" y="759862"/>
              <a:ext cx="522344" cy="588630"/>
            </a:xfrm>
            <a:custGeom>
              <a:rect b="b" l="l" r="r" t="t"/>
              <a:pathLst>
                <a:path extrusionOk="0" h="19483" w="17289">
                  <a:moveTo>
                    <a:pt x="8640" y="1"/>
                  </a:moveTo>
                  <a:cubicBezTo>
                    <a:pt x="8373" y="1"/>
                    <a:pt x="8109" y="72"/>
                    <a:pt x="7870" y="215"/>
                  </a:cubicBezTo>
                  <a:lnTo>
                    <a:pt x="774" y="4311"/>
                  </a:lnTo>
                  <a:cubicBezTo>
                    <a:pt x="298" y="4585"/>
                    <a:pt x="0" y="5096"/>
                    <a:pt x="0" y="5644"/>
                  </a:cubicBezTo>
                  <a:lnTo>
                    <a:pt x="0" y="13836"/>
                  </a:lnTo>
                  <a:cubicBezTo>
                    <a:pt x="0" y="14395"/>
                    <a:pt x="298" y="14895"/>
                    <a:pt x="774" y="15181"/>
                  </a:cubicBezTo>
                  <a:lnTo>
                    <a:pt x="7870" y="19277"/>
                  </a:lnTo>
                  <a:cubicBezTo>
                    <a:pt x="8109" y="19414"/>
                    <a:pt x="8373" y="19482"/>
                    <a:pt x="8640" y="19482"/>
                  </a:cubicBezTo>
                  <a:cubicBezTo>
                    <a:pt x="8906" y="19482"/>
                    <a:pt x="9174" y="19414"/>
                    <a:pt x="9418" y="19277"/>
                  </a:cubicBezTo>
                  <a:lnTo>
                    <a:pt x="16514" y="15181"/>
                  </a:lnTo>
                  <a:cubicBezTo>
                    <a:pt x="16991" y="14895"/>
                    <a:pt x="17288" y="14395"/>
                    <a:pt x="17288" y="13836"/>
                  </a:cubicBezTo>
                  <a:lnTo>
                    <a:pt x="17288" y="5644"/>
                  </a:lnTo>
                  <a:cubicBezTo>
                    <a:pt x="17288" y="5096"/>
                    <a:pt x="16991" y="4585"/>
                    <a:pt x="16514" y="4311"/>
                  </a:cubicBezTo>
                  <a:lnTo>
                    <a:pt x="9418" y="215"/>
                  </a:lnTo>
                  <a:cubicBezTo>
                    <a:pt x="9174" y="72"/>
                    <a:pt x="8906" y="1"/>
                    <a:pt x="8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00" name="Google Shape;1200;p65"/>
            <p:cNvSpPr/>
            <p:nvPr/>
          </p:nvSpPr>
          <p:spPr>
            <a:xfrm>
              <a:off x="7000606" y="957719"/>
              <a:ext cx="223421" cy="208648"/>
            </a:xfrm>
            <a:custGeom>
              <a:rect b="b" l="l" r="r" t="t"/>
              <a:pathLst>
                <a:path extrusionOk="0" h="6906" w="7395">
                  <a:moveTo>
                    <a:pt x="1584" y="2036"/>
                  </a:moveTo>
                  <a:cubicBezTo>
                    <a:pt x="1977" y="2036"/>
                    <a:pt x="2286" y="2357"/>
                    <a:pt x="2286" y="2750"/>
                  </a:cubicBezTo>
                  <a:cubicBezTo>
                    <a:pt x="2286" y="3143"/>
                    <a:pt x="1977" y="3453"/>
                    <a:pt x="1584" y="3453"/>
                  </a:cubicBezTo>
                  <a:cubicBezTo>
                    <a:pt x="1191" y="3453"/>
                    <a:pt x="870" y="3143"/>
                    <a:pt x="870" y="2750"/>
                  </a:cubicBezTo>
                  <a:cubicBezTo>
                    <a:pt x="870" y="2357"/>
                    <a:pt x="1191" y="2036"/>
                    <a:pt x="1584" y="2036"/>
                  </a:cubicBezTo>
                  <a:close/>
                  <a:moveTo>
                    <a:pt x="3703" y="2036"/>
                  </a:moveTo>
                  <a:cubicBezTo>
                    <a:pt x="4096" y="2036"/>
                    <a:pt x="4406" y="2357"/>
                    <a:pt x="4406" y="2750"/>
                  </a:cubicBezTo>
                  <a:cubicBezTo>
                    <a:pt x="4406" y="3143"/>
                    <a:pt x="4096" y="3453"/>
                    <a:pt x="3703" y="3453"/>
                  </a:cubicBezTo>
                  <a:cubicBezTo>
                    <a:pt x="3310" y="3453"/>
                    <a:pt x="2989" y="3143"/>
                    <a:pt x="2989" y="2750"/>
                  </a:cubicBezTo>
                  <a:cubicBezTo>
                    <a:pt x="2989" y="2357"/>
                    <a:pt x="3310" y="2036"/>
                    <a:pt x="3703" y="2036"/>
                  </a:cubicBezTo>
                  <a:close/>
                  <a:moveTo>
                    <a:pt x="5811" y="2036"/>
                  </a:moveTo>
                  <a:cubicBezTo>
                    <a:pt x="6204" y="2036"/>
                    <a:pt x="6525" y="2357"/>
                    <a:pt x="6525" y="2750"/>
                  </a:cubicBezTo>
                  <a:cubicBezTo>
                    <a:pt x="6525" y="3143"/>
                    <a:pt x="6204" y="3453"/>
                    <a:pt x="5811" y="3453"/>
                  </a:cubicBezTo>
                  <a:cubicBezTo>
                    <a:pt x="5418" y="3453"/>
                    <a:pt x="5096" y="3143"/>
                    <a:pt x="5096" y="2750"/>
                  </a:cubicBezTo>
                  <a:cubicBezTo>
                    <a:pt x="5096" y="2357"/>
                    <a:pt x="5418" y="2036"/>
                    <a:pt x="5811" y="2036"/>
                  </a:cubicBezTo>
                  <a:close/>
                  <a:moveTo>
                    <a:pt x="1143" y="0"/>
                  </a:moveTo>
                  <a:cubicBezTo>
                    <a:pt x="524" y="0"/>
                    <a:pt x="0" y="512"/>
                    <a:pt x="0" y="1143"/>
                  </a:cubicBezTo>
                  <a:lnTo>
                    <a:pt x="0" y="4286"/>
                  </a:lnTo>
                  <a:cubicBezTo>
                    <a:pt x="0" y="4917"/>
                    <a:pt x="524" y="5429"/>
                    <a:pt x="1143" y="5429"/>
                  </a:cubicBezTo>
                  <a:lnTo>
                    <a:pt x="1143" y="6906"/>
                  </a:lnTo>
                  <a:lnTo>
                    <a:pt x="2953" y="5429"/>
                  </a:lnTo>
                  <a:lnTo>
                    <a:pt x="6251" y="5429"/>
                  </a:lnTo>
                  <a:cubicBezTo>
                    <a:pt x="6882" y="5429"/>
                    <a:pt x="7394" y="4917"/>
                    <a:pt x="7394" y="4286"/>
                  </a:cubicBezTo>
                  <a:lnTo>
                    <a:pt x="7394" y="1143"/>
                  </a:lnTo>
                  <a:cubicBezTo>
                    <a:pt x="7394" y="512"/>
                    <a:pt x="6882" y="0"/>
                    <a:pt x="6251"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01" name="Google Shape;1201;p65"/>
            <p:cNvSpPr txBox="1"/>
            <p:nvPr/>
          </p:nvSpPr>
          <p:spPr>
            <a:xfrm>
              <a:off x="6172300" y="2866638"/>
              <a:ext cx="18846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lang="pt-PT" sz="1700">
                  <a:solidFill>
                    <a:srgbClr val="434343"/>
                  </a:solidFill>
                  <a:latin typeface="Fira Sans Extra Condensed Medium"/>
                  <a:ea typeface="Fira Sans Extra Condensed Medium"/>
                  <a:cs typeface="Fira Sans Extra Condensed Medium"/>
                  <a:sym typeface="Fira Sans Extra Condensed Medium"/>
                </a:rPr>
                <a:t>IPO</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202" name="Google Shape;1202;p65"/>
            <p:cNvSpPr txBox="1"/>
            <p:nvPr/>
          </p:nvSpPr>
          <p:spPr>
            <a:xfrm>
              <a:off x="6172300" y="3213487"/>
              <a:ext cx="18846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Empresa está a se preparar para IPO</a:t>
              </a:r>
              <a:endParaRPr sz="1200">
                <a:solidFill>
                  <a:srgbClr val="434343"/>
                </a:solidFill>
                <a:latin typeface="Roboto"/>
                <a:ea typeface="Roboto"/>
                <a:cs typeface="Roboto"/>
                <a:sym typeface="Roboto"/>
              </a:endParaRPr>
            </a:p>
          </p:txBody>
        </p:sp>
      </p:grpSp>
      <p:grpSp>
        <p:nvGrpSpPr>
          <p:cNvPr id="1203" name="Google Shape;1203;p65"/>
          <p:cNvGrpSpPr/>
          <p:nvPr/>
        </p:nvGrpSpPr>
        <p:grpSpPr>
          <a:xfrm>
            <a:off x="3550781" y="2089112"/>
            <a:ext cx="1884600" cy="3108125"/>
            <a:chOff x="3639200" y="680375"/>
            <a:chExt cx="1884600" cy="3108125"/>
          </a:xfrm>
        </p:grpSpPr>
        <p:sp>
          <p:nvSpPr>
            <p:cNvPr id="1204" name="Google Shape;1204;p65"/>
            <p:cNvSpPr/>
            <p:nvPr/>
          </p:nvSpPr>
          <p:spPr>
            <a:xfrm>
              <a:off x="3988670" y="2351932"/>
              <a:ext cx="1185659" cy="384212"/>
            </a:xfrm>
            <a:custGeom>
              <a:rect b="b" l="l" r="r" t="t"/>
              <a:pathLst>
                <a:path extrusionOk="0" h="12717" w="39244">
                  <a:moveTo>
                    <a:pt x="37934" y="5037"/>
                  </a:moveTo>
                  <a:lnTo>
                    <a:pt x="37934" y="1406"/>
                  </a:lnTo>
                  <a:cubicBezTo>
                    <a:pt x="37934" y="632"/>
                    <a:pt x="37302" y="1"/>
                    <a:pt x="36517" y="1"/>
                  </a:cubicBezTo>
                  <a:lnTo>
                    <a:pt x="1417" y="1"/>
                  </a:ln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close/>
                </a:path>
              </a:pathLst>
            </a:custGeom>
            <a:solidFill>
              <a:srgbClr val="F7545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2017</a:t>
              </a:r>
              <a:endParaRPr sz="1700">
                <a:solidFill>
                  <a:srgbClr val="FFFFFF"/>
                </a:solidFill>
                <a:latin typeface="Fira Sans Extra Condensed"/>
                <a:ea typeface="Fira Sans Extra Condensed"/>
                <a:cs typeface="Fira Sans Extra Condensed"/>
                <a:sym typeface="Fira Sans Extra Condensed"/>
              </a:endParaRPr>
            </a:p>
          </p:txBody>
        </p:sp>
        <p:grpSp>
          <p:nvGrpSpPr>
            <p:cNvPr id="1205" name="Google Shape;1205;p65"/>
            <p:cNvGrpSpPr/>
            <p:nvPr/>
          </p:nvGrpSpPr>
          <p:grpSpPr>
            <a:xfrm>
              <a:off x="4570155" y="1523888"/>
              <a:ext cx="22690" cy="608648"/>
              <a:chOff x="4547520" y="1523888"/>
              <a:chExt cx="22690" cy="608648"/>
            </a:xfrm>
          </p:grpSpPr>
          <p:sp>
            <p:nvSpPr>
              <p:cNvPr id="1206" name="Google Shape;1206;p65"/>
              <p:cNvSpPr/>
              <p:nvPr/>
            </p:nvSpPr>
            <p:spPr>
              <a:xfrm>
                <a:off x="4547520" y="1523888"/>
                <a:ext cx="22327" cy="59368"/>
              </a:xfrm>
              <a:custGeom>
                <a:rect b="b" l="l" r="r" t="t"/>
                <a:pathLst>
                  <a:path extrusionOk="0" h="1965" w="739">
                    <a:moveTo>
                      <a:pt x="595" y="0"/>
                    </a:moveTo>
                    <a:lnTo>
                      <a:pt x="441" y="0"/>
                    </a:lnTo>
                    <a:lnTo>
                      <a:pt x="298" y="0"/>
                    </a:lnTo>
                    <a:lnTo>
                      <a:pt x="143" y="0"/>
                    </a:lnTo>
                    <a:lnTo>
                      <a:pt x="0" y="0"/>
                    </a:lnTo>
                    <a:lnTo>
                      <a:pt x="0" y="12"/>
                    </a:lnTo>
                    <a:lnTo>
                      <a:pt x="0" y="1941"/>
                    </a:lnTo>
                    <a:lnTo>
                      <a:pt x="143" y="1941"/>
                    </a:lnTo>
                    <a:lnTo>
                      <a:pt x="238" y="1941"/>
                    </a:lnTo>
                    <a:cubicBezTo>
                      <a:pt x="274" y="1953"/>
                      <a:pt x="322" y="1965"/>
                      <a:pt x="369" y="1965"/>
                    </a:cubicBezTo>
                    <a:cubicBezTo>
                      <a:pt x="429" y="1965"/>
                      <a:pt x="476" y="1953"/>
                      <a:pt x="512" y="1941"/>
                    </a:cubicBezTo>
                    <a:lnTo>
                      <a:pt x="595" y="1941"/>
                    </a:lnTo>
                    <a:lnTo>
                      <a:pt x="738" y="1941"/>
                    </a:lnTo>
                    <a:lnTo>
                      <a:pt x="738" y="12"/>
                    </a:lnTo>
                    <a:lnTo>
                      <a:pt x="738" y="0"/>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07" name="Google Shape;1207;p65"/>
              <p:cNvSpPr/>
              <p:nvPr/>
            </p:nvSpPr>
            <p:spPr>
              <a:xfrm>
                <a:off x="4547520" y="1602650"/>
                <a:ext cx="22327" cy="60848"/>
              </a:xfrm>
              <a:custGeom>
                <a:rect b="b" l="l" r="r" t="t"/>
                <a:pathLst>
                  <a:path extrusionOk="0" h="2014" w="739">
                    <a:moveTo>
                      <a:pt x="572" y="72"/>
                    </a:moveTo>
                    <a:cubicBezTo>
                      <a:pt x="524" y="25"/>
                      <a:pt x="453" y="1"/>
                      <a:pt x="369" y="1"/>
                    </a:cubicBezTo>
                    <a:cubicBezTo>
                      <a:pt x="298" y="1"/>
                      <a:pt x="226" y="25"/>
                      <a:pt x="179" y="72"/>
                    </a:cubicBezTo>
                    <a:lnTo>
                      <a:pt x="143" y="72"/>
                    </a:lnTo>
                    <a:lnTo>
                      <a:pt x="0" y="72"/>
                    </a:lnTo>
                    <a:lnTo>
                      <a:pt x="0" y="1954"/>
                    </a:lnTo>
                    <a:lnTo>
                      <a:pt x="0" y="2013"/>
                    </a:lnTo>
                    <a:lnTo>
                      <a:pt x="143" y="2013"/>
                    </a:lnTo>
                    <a:lnTo>
                      <a:pt x="298" y="2013"/>
                    </a:lnTo>
                    <a:lnTo>
                      <a:pt x="441" y="2013"/>
                    </a:lnTo>
                    <a:lnTo>
                      <a:pt x="595" y="2013"/>
                    </a:lnTo>
                    <a:lnTo>
                      <a:pt x="738" y="2013"/>
                    </a:lnTo>
                    <a:lnTo>
                      <a:pt x="738" y="1954"/>
                    </a:lnTo>
                    <a:lnTo>
                      <a:pt x="738" y="72"/>
                    </a:lnTo>
                    <a:lnTo>
                      <a:pt x="595" y="72"/>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08" name="Google Shape;1208;p65"/>
              <p:cNvSpPr/>
              <p:nvPr/>
            </p:nvSpPr>
            <p:spPr>
              <a:xfrm>
                <a:off x="4547520" y="1681079"/>
                <a:ext cx="22327" cy="59035"/>
              </a:xfrm>
              <a:custGeom>
                <a:rect b="b" l="l" r="r" t="t"/>
                <a:pathLst>
                  <a:path extrusionOk="0" h="1954" w="739">
                    <a:moveTo>
                      <a:pt x="441" y="12"/>
                    </a:moveTo>
                    <a:lnTo>
                      <a:pt x="393" y="12"/>
                    </a:lnTo>
                    <a:cubicBezTo>
                      <a:pt x="393" y="0"/>
                      <a:pt x="381" y="0"/>
                      <a:pt x="369" y="0"/>
                    </a:cubicBezTo>
                    <a:cubicBezTo>
                      <a:pt x="369" y="0"/>
                      <a:pt x="357" y="0"/>
                      <a:pt x="357" y="12"/>
                    </a:cubicBezTo>
                    <a:lnTo>
                      <a:pt x="298" y="12"/>
                    </a:lnTo>
                    <a:lnTo>
                      <a:pt x="143" y="12"/>
                    </a:lnTo>
                    <a:lnTo>
                      <a:pt x="0" y="12"/>
                    </a:lnTo>
                    <a:lnTo>
                      <a:pt x="0" y="1941"/>
                    </a:lnTo>
                    <a:lnTo>
                      <a:pt x="143" y="1941"/>
                    </a:lnTo>
                    <a:lnTo>
                      <a:pt x="274" y="1941"/>
                    </a:lnTo>
                    <a:cubicBezTo>
                      <a:pt x="310" y="1953"/>
                      <a:pt x="333" y="1953"/>
                      <a:pt x="369" y="1953"/>
                    </a:cubicBezTo>
                    <a:cubicBezTo>
                      <a:pt x="405" y="1953"/>
                      <a:pt x="441" y="1953"/>
                      <a:pt x="476" y="1941"/>
                    </a:cubicBezTo>
                    <a:lnTo>
                      <a:pt x="595" y="1941"/>
                    </a:lnTo>
                    <a:lnTo>
                      <a:pt x="738" y="1941"/>
                    </a:lnTo>
                    <a:lnTo>
                      <a:pt x="738" y="12"/>
                    </a:lnTo>
                    <a:lnTo>
                      <a:pt x="595" y="12"/>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09" name="Google Shape;1209;p65"/>
              <p:cNvSpPr/>
              <p:nvPr/>
            </p:nvSpPr>
            <p:spPr>
              <a:xfrm>
                <a:off x="4547520" y="1757696"/>
                <a:ext cx="22327" cy="62993"/>
              </a:xfrm>
              <a:custGeom>
                <a:rect b="b" l="l" r="r" t="t"/>
                <a:pathLst>
                  <a:path extrusionOk="0" h="2085" w="739">
                    <a:moveTo>
                      <a:pt x="441" y="1"/>
                    </a:moveTo>
                    <a:lnTo>
                      <a:pt x="298" y="1"/>
                    </a:lnTo>
                    <a:lnTo>
                      <a:pt x="143" y="1"/>
                    </a:lnTo>
                    <a:lnTo>
                      <a:pt x="0" y="1"/>
                    </a:lnTo>
                    <a:lnTo>
                      <a:pt x="0" y="60"/>
                    </a:lnTo>
                    <a:lnTo>
                      <a:pt x="0" y="2025"/>
                    </a:lnTo>
                    <a:lnTo>
                      <a:pt x="0" y="2084"/>
                    </a:lnTo>
                    <a:lnTo>
                      <a:pt x="143" y="2084"/>
                    </a:lnTo>
                    <a:lnTo>
                      <a:pt x="298" y="2084"/>
                    </a:lnTo>
                    <a:lnTo>
                      <a:pt x="441" y="2084"/>
                    </a:lnTo>
                    <a:lnTo>
                      <a:pt x="595" y="2084"/>
                    </a:lnTo>
                    <a:lnTo>
                      <a:pt x="738" y="2084"/>
                    </a:lnTo>
                    <a:lnTo>
                      <a:pt x="738" y="2025"/>
                    </a:lnTo>
                    <a:lnTo>
                      <a:pt x="738" y="60"/>
                    </a:lnTo>
                    <a:lnTo>
                      <a:pt x="738" y="1"/>
                    </a:lnTo>
                    <a:lnTo>
                      <a:pt x="595" y="1"/>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10" name="Google Shape;1210;p65"/>
              <p:cNvSpPr/>
              <p:nvPr/>
            </p:nvSpPr>
            <p:spPr>
              <a:xfrm>
                <a:off x="4547520" y="1838271"/>
                <a:ext cx="22327" cy="59035"/>
              </a:xfrm>
              <a:custGeom>
                <a:rect b="b" l="l" r="r" t="t"/>
                <a:pathLst>
                  <a:path extrusionOk="0" h="1954" w="739">
                    <a:moveTo>
                      <a:pt x="476" y="12"/>
                    </a:moveTo>
                    <a:cubicBezTo>
                      <a:pt x="441" y="0"/>
                      <a:pt x="405" y="0"/>
                      <a:pt x="369" y="0"/>
                    </a:cubicBezTo>
                    <a:cubicBezTo>
                      <a:pt x="333" y="0"/>
                      <a:pt x="310" y="0"/>
                      <a:pt x="274" y="12"/>
                    </a:cubicBezTo>
                    <a:lnTo>
                      <a:pt x="143" y="12"/>
                    </a:lnTo>
                    <a:lnTo>
                      <a:pt x="0" y="12"/>
                    </a:lnTo>
                    <a:lnTo>
                      <a:pt x="0" y="1953"/>
                    </a:lnTo>
                    <a:lnTo>
                      <a:pt x="143" y="1953"/>
                    </a:lnTo>
                    <a:lnTo>
                      <a:pt x="298" y="1953"/>
                    </a:lnTo>
                    <a:lnTo>
                      <a:pt x="357" y="1953"/>
                    </a:lnTo>
                    <a:cubicBezTo>
                      <a:pt x="369" y="1953"/>
                      <a:pt x="369" y="1953"/>
                      <a:pt x="369" y="1953"/>
                    </a:cubicBezTo>
                    <a:cubicBezTo>
                      <a:pt x="381" y="1953"/>
                      <a:pt x="381" y="1953"/>
                      <a:pt x="393" y="1953"/>
                    </a:cubicBezTo>
                    <a:lnTo>
                      <a:pt x="441" y="1953"/>
                    </a:lnTo>
                    <a:lnTo>
                      <a:pt x="595" y="1953"/>
                    </a:lnTo>
                    <a:lnTo>
                      <a:pt x="738" y="1953"/>
                    </a:lnTo>
                    <a:lnTo>
                      <a:pt x="738" y="12"/>
                    </a:lnTo>
                    <a:lnTo>
                      <a:pt x="595" y="12"/>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11" name="Google Shape;1211;p65"/>
              <p:cNvSpPr/>
              <p:nvPr/>
            </p:nvSpPr>
            <p:spPr>
              <a:xfrm>
                <a:off x="4547520" y="1915251"/>
                <a:ext cx="22327" cy="60455"/>
              </a:xfrm>
              <a:custGeom>
                <a:rect b="b" l="l" r="r" t="t"/>
                <a:pathLst>
                  <a:path extrusionOk="0" h="2001" w="739">
                    <a:moveTo>
                      <a:pt x="441" y="0"/>
                    </a:moveTo>
                    <a:lnTo>
                      <a:pt x="298" y="0"/>
                    </a:lnTo>
                    <a:lnTo>
                      <a:pt x="143" y="0"/>
                    </a:lnTo>
                    <a:lnTo>
                      <a:pt x="0" y="0"/>
                    </a:lnTo>
                    <a:lnTo>
                      <a:pt x="0" y="48"/>
                    </a:lnTo>
                    <a:lnTo>
                      <a:pt x="0" y="1929"/>
                    </a:lnTo>
                    <a:lnTo>
                      <a:pt x="143" y="1929"/>
                    </a:lnTo>
                    <a:lnTo>
                      <a:pt x="179" y="1929"/>
                    </a:lnTo>
                    <a:cubicBezTo>
                      <a:pt x="226" y="1977"/>
                      <a:pt x="298" y="2001"/>
                      <a:pt x="369" y="2001"/>
                    </a:cubicBezTo>
                    <a:cubicBezTo>
                      <a:pt x="453" y="2001"/>
                      <a:pt x="512" y="1977"/>
                      <a:pt x="572" y="1929"/>
                    </a:cubicBezTo>
                    <a:lnTo>
                      <a:pt x="595" y="1929"/>
                    </a:lnTo>
                    <a:lnTo>
                      <a:pt x="738" y="1929"/>
                    </a:lnTo>
                    <a:lnTo>
                      <a:pt x="738" y="48"/>
                    </a:lnTo>
                    <a:lnTo>
                      <a:pt x="738" y="0"/>
                    </a:lnTo>
                    <a:lnTo>
                      <a:pt x="595" y="0"/>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12" name="Google Shape;1212;p65"/>
              <p:cNvSpPr/>
              <p:nvPr/>
            </p:nvSpPr>
            <p:spPr>
              <a:xfrm>
                <a:off x="4547520" y="1995101"/>
                <a:ext cx="22327" cy="59398"/>
              </a:xfrm>
              <a:custGeom>
                <a:rect b="b" l="l" r="r" t="t"/>
                <a:pathLst>
                  <a:path extrusionOk="0" h="1966" w="739">
                    <a:moveTo>
                      <a:pt x="512" y="36"/>
                    </a:moveTo>
                    <a:cubicBezTo>
                      <a:pt x="476" y="13"/>
                      <a:pt x="429" y="1"/>
                      <a:pt x="369" y="1"/>
                    </a:cubicBezTo>
                    <a:cubicBezTo>
                      <a:pt x="322" y="1"/>
                      <a:pt x="274" y="13"/>
                      <a:pt x="238" y="36"/>
                    </a:cubicBezTo>
                    <a:lnTo>
                      <a:pt x="143" y="36"/>
                    </a:lnTo>
                    <a:lnTo>
                      <a:pt x="0" y="36"/>
                    </a:lnTo>
                    <a:lnTo>
                      <a:pt x="0" y="1953"/>
                    </a:lnTo>
                    <a:lnTo>
                      <a:pt x="0" y="1965"/>
                    </a:lnTo>
                    <a:lnTo>
                      <a:pt x="143" y="1965"/>
                    </a:lnTo>
                    <a:lnTo>
                      <a:pt x="298" y="1965"/>
                    </a:lnTo>
                    <a:lnTo>
                      <a:pt x="441" y="1965"/>
                    </a:lnTo>
                    <a:lnTo>
                      <a:pt x="595" y="1965"/>
                    </a:lnTo>
                    <a:lnTo>
                      <a:pt x="738" y="1965"/>
                    </a:lnTo>
                    <a:lnTo>
                      <a:pt x="738" y="1953"/>
                    </a:lnTo>
                    <a:lnTo>
                      <a:pt x="738" y="36"/>
                    </a:lnTo>
                    <a:lnTo>
                      <a:pt x="595" y="36"/>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13" name="Google Shape;1213;p65"/>
              <p:cNvSpPr/>
              <p:nvPr/>
            </p:nvSpPr>
            <p:spPr>
              <a:xfrm>
                <a:off x="4547520" y="2072443"/>
                <a:ext cx="22690" cy="60093"/>
              </a:xfrm>
              <a:custGeom>
                <a:rect b="b" l="l" r="r" t="t"/>
                <a:pathLst>
                  <a:path extrusionOk="0" h="1989" w="751">
                    <a:moveTo>
                      <a:pt x="441" y="0"/>
                    </a:moveTo>
                    <a:lnTo>
                      <a:pt x="298" y="0"/>
                    </a:lnTo>
                    <a:lnTo>
                      <a:pt x="143" y="0"/>
                    </a:lnTo>
                    <a:lnTo>
                      <a:pt x="0" y="0"/>
                    </a:lnTo>
                    <a:lnTo>
                      <a:pt x="0" y="36"/>
                    </a:lnTo>
                    <a:lnTo>
                      <a:pt x="0" y="1941"/>
                    </a:lnTo>
                    <a:lnTo>
                      <a:pt x="143" y="1941"/>
                    </a:lnTo>
                    <a:lnTo>
                      <a:pt x="202" y="1941"/>
                    </a:lnTo>
                    <a:cubicBezTo>
                      <a:pt x="250" y="1965"/>
                      <a:pt x="310" y="1989"/>
                      <a:pt x="369" y="1989"/>
                    </a:cubicBezTo>
                    <a:cubicBezTo>
                      <a:pt x="441" y="1989"/>
                      <a:pt x="500" y="1965"/>
                      <a:pt x="548" y="1941"/>
                    </a:cubicBezTo>
                    <a:lnTo>
                      <a:pt x="595" y="1941"/>
                    </a:lnTo>
                    <a:lnTo>
                      <a:pt x="750" y="1941"/>
                    </a:lnTo>
                    <a:lnTo>
                      <a:pt x="750" y="36"/>
                    </a:lnTo>
                    <a:lnTo>
                      <a:pt x="750" y="0"/>
                    </a:lnTo>
                    <a:lnTo>
                      <a:pt x="595" y="0"/>
                    </a:ln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sp>
          <p:nvSpPr>
            <p:cNvPr id="1214" name="Google Shape;1214;p65"/>
            <p:cNvSpPr/>
            <p:nvPr/>
          </p:nvSpPr>
          <p:spPr>
            <a:xfrm>
              <a:off x="4533643" y="2163441"/>
              <a:ext cx="95713" cy="95713"/>
            </a:xfrm>
            <a:custGeom>
              <a:rect b="b" l="l" r="r" t="t"/>
              <a:pathLst>
                <a:path extrusionOk="0" h="3168" w="3168">
                  <a:moveTo>
                    <a:pt x="3168" y="1584"/>
                  </a:moveTo>
                  <a:cubicBezTo>
                    <a:pt x="3168" y="2465"/>
                    <a:pt x="2465" y="3168"/>
                    <a:pt x="1584" y="3168"/>
                  </a:cubicBezTo>
                  <a:cubicBezTo>
                    <a:pt x="715" y="3168"/>
                    <a:pt x="1" y="2465"/>
                    <a:pt x="1" y="1584"/>
                  </a:cubicBezTo>
                  <a:cubicBezTo>
                    <a:pt x="1" y="715"/>
                    <a:pt x="715" y="1"/>
                    <a:pt x="1584" y="1"/>
                  </a:cubicBezTo>
                  <a:cubicBezTo>
                    <a:pt x="2465" y="1"/>
                    <a:pt x="3168" y="715"/>
                    <a:pt x="3168" y="1584"/>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15" name="Google Shape;1215;p65"/>
            <p:cNvSpPr/>
            <p:nvPr/>
          </p:nvSpPr>
          <p:spPr>
            <a:xfrm>
              <a:off x="4252516" y="680375"/>
              <a:ext cx="657968" cy="747518"/>
            </a:xfrm>
            <a:custGeom>
              <a:rect b="b" l="l" r="r" t="t"/>
              <a:pathLst>
                <a:path extrusionOk="0" h="24742" w="21778">
                  <a:moveTo>
                    <a:pt x="20837" y="5537"/>
                  </a:moveTo>
                  <a:lnTo>
                    <a:pt x="11836" y="334"/>
                  </a:lnTo>
                  <a:cubicBezTo>
                    <a:pt x="11252" y="0"/>
                    <a:pt x="10526" y="0"/>
                    <a:pt x="9943" y="334"/>
                  </a:cubicBezTo>
                  <a:lnTo>
                    <a:pt x="941" y="5537"/>
                  </a:lnTo>
                  <a:cubicBezTo>
                    <a:pt x="358" y="5882"/>
                    <a:pt x="1" y="6501"/>
                    <a:pt x="1" y="7168"/>
                  </a:cubicBezTo>
                  <a:lnTo>
                    <a:pt x="1" y="17574"/>
                  </a:lnTo>
                  <a:cubicBezTo>
                    <a:pt x="1" y="18253"/>
                    <a:pt x="358" y="18872"/>
                    <a:pt x="941" y="19205"/>
                  </a:cubicBezTo>
                  <a:lnTo>
                    <a:pt x="9943" y="24408"/>
                  </a:lnTo>
                  <a:cubicBezTo>
                    <a:pt x="10526" y="24741"/>
                    <a:pt x="11252" y="24741"/>
                    <a:pt x="11836" y="24408"/>
                  </a:cubicBezTo>
                  <a:lnTo>
                    <a:pt x="20837" y="19205"/>
                  </a:lnTo>
                  <a:cubicBezTo>
                    <a:pt x="21420" y="18872"/>
                    <a:pt x="21777" y="18253"/>
                    <a:pt x="21777" y="17574"/>
                  </a:cubicBezTo>
                  <a:lnTo>
                    <a:pt x="21777" y="7168"/>
                  </a:lnTo>
                  <a:cubicBezTo>
                    <a:pt x="21777" y="6501"/>
                    <a:pt x="21420" y="5882"/>
                    <a:pt x="20837" y="5537"/>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16" name="Google Shape;1216;p65"/>
            <p:cNvSpPr/>
            <p:nvPr/>
          </p:nvSpPr>
          <p:spPr>
            <a:xfrm>
              <a:off x="4320509" y="759862"/>
              <a:ext cx="521981" cy="588630"/>
            </a:xfrm>
            <a:custGeom>
              <a:rect b="b" l="l" r="r" t="t"/>
              <a:pathLst>
                <a:path extrusionOk="0" h="19483" w="17277">
                  <a:moveTo>
                    <a:pt x="8638" y="1"/>
                  </a:moveTo>
                  <a:cubicBezTo>
                    <a:pt x="8373" y="1"/>
                    <a:pt x="8108" y="72"/>
                    <a:pt x="7870" y="215"/>
                  </a:cubicBezTo>
                  <a:lnTo>
                    <a:pt x="762" y="4311"/>
                  </a:lnTo>
                  <a:cubicBezTo>
                    <a:pt x="286" y="4585"/>
                    <a:pt x="0" y="5096"/>
                    <a:pt x="0" y="5644"/>
                  </a:cubicBezTo>
                  <a:lnTo>
                    <a:pt x="0" y="13836"/>
                  </a:lnTo>
                  <a:cubicBezTo>
                    <a:pt x="0" y="14395"/>
                    <a:pt x="286" y="14895"/>
                    <a:pt x="762" y="15181"/>
                  </a:cubicBezTo>
                  <a:lnTo>
                    <a:pt x="7870" y="19277"/>
                  </a:lnTo>
                  <a:cubicBezTo>
                    <a:pt x="8108" y="19414"/>
                    <a:pt x="8373" y="19482"/>
                    <a:pt x="8638" y="19482"/>
                  </a:cubicBezTo>
                  <a:cubicBezTo>
                    <a:pt x="8903" y="19482"/>
                    <a:pt x="9168" y="19414"/>
                    <a:pt x="9406" y="19277"/>
                  </a:cubicBezTo>
                  <a:lnTo>
                    <a:pt x="16502" y="15181"/>
                  </a:lnTo>
                  <a:cubicBezTo>
                    <a:pt x="16978" y="14895"/>
                    <a:pt x="17276" y="14395"/>
                    <a:pt x="17276" y="13836"/>
                  </a:cubicBezTo>
                  <a:lnTo>
                    <a:pt x="17276" y="5644"/>
                  </a:lnTo>
                  <a:cubicBezTo>
                    <a:pt x="17276" y="5096"/>
                    <a:pt x="16978" y="4585"/>
                    <a:pt x="16502" y="4311"/>
                  </a:cubicBezTo>
                  <a:lnTo>
                    <a:pt x="9406" y="215"/>
                  </a:lnTo>
                  <a:cubicBezTo>
                    <a:pt x="9168" y="72"/>
                    <a:pt x="8903" y="1"/>
                    <a:pt x="86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nvGrpSpPr>
            <p:cNvPr id="1217" name="Google Shape;1217;p65"/>
            <p:cNvGrpSpPr/>
            <p:nvPr/>
          </p:nvGrpSpPr>
          <p:grpSpPr>
            <a:xfrm>
              <a:off x="4444610" y="882159"/>
              <a:ext cx="273780" cy="327013"/>
              <a:chOff x="4421985" y="882159"/>
              <a:chExt cx="273780" cy="327013"/>
            </a:xfrm>
          </p:grpSpPr>
          <p:sp>
            <p:nvSpPr>
              <p:cNvPr id="1218" name="Google Shape;1218;p65"/>
              <p:cNvSpPr/>
              <p:nvPr/>
            </p:nvSpPr>
            <p:spPr>
              <a:xfrm>
                <a:off x="4474688" y="952674"/>
                <a:ext cx="168374" cy="193541"/>
              </a:xfrm>
              <a:custGeom>
                <a:rect b="b" l="l" r="r" t="t"/>
                <a:pathLst>
                  <a:path extrusionOk="0" h="6406" w="5573">
                    <a:moveTo>
                      <a:pt x="2786" y="0"/>
                    </a:moveTo>
                    <a:cubicBezTo>
                      <a:pt x="1262" y="0"/>
                      <a:pt x="0" y="1251"/>
                      <a:pt x="0" y="2786"/>
                    </a:cubicBezTo>
                    <a:cubicBezTo>
                      <a:pt x="0" y="3584"/>
                      <a:pt x="357" y="4358"/>
                      <a:pt x="941" y="4870"/>
                    </a:cubicBezTo>
                    <a:cubicBezTo>
                      <a:pt x="1381" y="5311"/>
                      <a:pt x="1345" y="6251"/>
                      <a:pt x="1334" y="6263"/>
                    </a:cubicBezTo>
                    <a:cubicBezTo>
                      <a:pt x="1334" y="6311"/>
                      <a:pt x="1345" y="6334"/>
                      <a:pt x="1381" y="6370"/>
                    </a:cubicBezTo>
                    <a:cubicBezTo>
                      <a:pt x="1417" y="6406"/>
                      <a:pt x="1464" y="6406"/>
                      <a:pt x="1512" y="6406"/>
                    </a:cubicBezTo>
                    <a:lnTo>
                      <a:pt x="4060" y="6406"/>
                    </a:lnTo>
                    <a:cubicBezTo>
                      <a:pt x="4108" y="6406"/>
                      <a:pt x="4143" y="6406"/>
                      <a:pt x="4179" y="6370"/>
                    </a:cubicBezTo>
                    <a:cubicBezTo>
                      <a:pt x="4203" y="6346"/>
                      <a:pt x="4227" y="6311"/>
                      <a:pt x="4227" y="6251"/>
                    </a:cubicBezTo>
                    <a:cubicBezTo>
                      <a:pt x="4227" y="6239"/>
                      <a:pt x="4179" y="5311"/>
                      <a:pt x="4620" y="4870"/>
                    </a:cubicBezTo>
                    <a:cubicBezTo>
                      <a:pt x="4632" y="4858"/>
                      <a:pt x="4643" y="4846"/>
                      <a:pt x="4643" y="4846"/>
                    </a:cubicBezTo>
                    <a:cubicBezTo>
                      <a:pt x="5227" y="4310"/>
                      <a:pt x="5572" y="3560"/>
                      <a:pt x="5572" y="2786"/>
                    </a:cubicBezTo>
                    <a:cubicBezTo>
                      <a:pt x="5572" y="1251"/>
                      <a:pt x="4322" y="0"/>
                      <a:pt x="2786" y="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19" name="Google Shape;1219;p65"/>
              <p:cNvSpPr/>
              <p:nvPr/>
            </p:nvSpPr>
            <p:spPr>
              <a:xfrm>
                <a:off x="4512634" y="1155183"/>
                <a:ext cx="92480" cy="22690"/>
              </a:xfrm>
              <a:custGeom>
                <a:rect b="b" l="l" r="r" t="t"/>
                <a:pathLst>
                  <a:path extrusionOk="0" h="751" w="3061">
                    <a:moveTo>
                      <a:pt x="2643" y="1"/>
                    </a:moveTo>
                    <a:lnTo>
                      <a:pt x="417" y="1"/>
                    </a:lnTo>
                    <a:cubicBezTo>
                      <a:pt x="191" y="1"/>
                      <a:pt x="0" y="143"/>
                      <a:pt x="0" y="370"/>
                    </a:cubicBezTo>
                    <a:cubicBezTo>
                      <a:pt x="0" y="608"/>
                      <a:pt x="191" y="751"/>
                      <a:pt x="417" y="751"/>
                    </a:cubicBezTo>
                    <a:lnTo>
                      <a:pt x="2631" y="751"/>
                    </a:lnTo>
                    <a:cubicBezTo>
                      <a:pt x="2870" y="751"/>
                      <a:pt x="3060" y="608"/>
                      <a:pt x="3060" y="370"/>
                    </a:cubicBezTo>
                    <a:cubicBezTo>
                      <a:pt x="3060" y="143"/>
                      <a:pt x="2870" y="1"/>
                      <a:pt x="2643" y="1"/>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20" name="Google Shape;1220;p65"/>
              <p:cNvSpPr/>
              <p:nvPr/>
            </p:nvSpPr>
            <p:spPr>
              <a:xfrm>
                <a:off x="4522710" y="1186845"/>
                <a:ext cx="72329" cy="22327"/>
              </a:xfrm>
              <a:custGeom>
                <a:rect b="b" l="l" r="r" t="t"/>
                <a:pathLst>
                  <a:path extrusionOk="0" h="739" w="2394">
                    <a:moveTo>
                      <a:pt x="1976" y="0"/>
                    </a:moveTo>
                    <a:lnTo>
                      <a:pt x="417" y="0"/>
                    </a:lnTo>
                    <a:cubicBezTo>
                      <a:pt x="191" y="0"/>
                      <a:pt x="0" y="131"/>
                      <a:pt x="0" y="369"/>
                    </a:cubicBezTo>
                    <a:cubicBezTo>
                      <a:pt x="0" y="596"/>
                      <a:pt x="191" y="739"/>
                      <a:pt x="417" y="739"/>
                    </a:cubicBezTo>
                    <a:lnTo>
                      <a:pt x="1976" y="739"/>
                    </a:lnTo>
                    <a:cubicBezTo>
                      <a:pt x="2203" y="739"/>
                      <a:pt x="2393" y="596"/>
                      <a:pt x="2393" y="369"/>
                    </a:cubicBezTo>
                    <a:cubicBezTo>
                      <a:pt x="2393" y="131"/>
                      <a:pt x="2203" y="0"/>
                      <a:pt x="1976" y="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nvGrpSpPr>
              <p:cNvPr id="1221" name="Google Shape;1221;p65"/>
              <p:cNvGrpSpPr/>
              <p:nvPr/>
            </p:nvGrpSpPr>
            <p:grpSpPr>
              <a:xfrm>
                <a:off x="4421985" y="882159"/>
                <a:ext cx="273780" cy="105078"/>
                <a:chOff x="4498160" y="882159"/>
                <a:chExt cx="273780" cy="105078"/>
              </a:xfrm>
            </p:grpSpPr>
            <p:sp>
              <p:nvSpPr>
                <p:cNvPr id="1222" name="Google Shape;1222;p65"/>
                <p:cNvSpPr/>
                <p:nvPr/>
              </p:nvSpPr>
              <p:spPr>
                <a:xfrm>
                  <a:off x="4628010" y="882159"/>
                  <a:ext cx="13716" cy="45349"/>
                </a:xfrm>
                <a:custGeom>
                  <a:rect b="b" l="l" r="r" t="t"/>
                  <a:pathLst>
                    <a:path extrusionOk="0" h="1501" w="454">
                      <a:moveTo>
                        <a:pt x="227" y="1501"/>
                      </a:moveTo>
                      <a:cubicBezTo>
                        <a:pt x="334" y="1501"/>
                        <a:pt x="453" y="1429"/>
                        <a:pt x="453" y="1334"/>
                      </a:cubicBezTo>
                      <a:lnTo>
                        <a:pt x="453" y="167"/>
                      </a:lnTo>
                      <a:cubicBezTo>
                        <a:pt x="453" y="84"/>
                        <a:pt x="322" y="1"/>
                        <a:pt x="227" y="1"/>
                      </a:cubicBezTo>
                      <a:cubicBezTo>
                        <a:pt x="144" y="1"/>
                        <a:pt x="1" y="84"/>
                        <a:pt x="1" y="167"/>
                      </a:cubicBezTo>
                      <a:lnTo>
                        <a:pt x="1" y="1334"/>
                      </a:lnTo>
                      <a:cubicBezTo>
                        <a:pt x="1" y="1429"/>
                        <a:pt x="144" y="1501"/>
                        <a:pt x="227" y="1501"/>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23" name="Google Shape;1223;p65"/>
                <p:cNvSpPr/>
                <p:nvPr/>
              </p:nvSpPr>
              <p:spPr>
                <a:xfrm>
                  <a:off x="4692421" y="906268"/>
                  <a:ext cx="31300" cy="40303"/>
                </a:xfrm>
                <a:custGeom>
                  <a:rect b="b" l="l" r="r" t="t"/>
                  <a:pathLst>
                    <a:path extrusionOk="0" h="1334" w="1036">
                      <a:moveTo>
                        <a:pt x="929" y="60"/>
                      </a:moveTo>
                      <a:cubicBezTo>
                        <a:pt x="846" y="0"/>
                        <a:pt x="750" y="36"/>
                        <a:pt x="703" y="108"/>
                      </a:cubicBezTo>
                      <a:lnTo>
                        <a:pt x="60" y="1060"/>
                      </a:lnTo>
                      <a:cubicBezTo>
                        <a:pt x="0" y="1143"/>
                        <a:pt x="24" y="1251"/>
                        <a:pt x="95" y="1310"/>
                      </a:cubicBezTo>
                      <a:cubicBezTo>
                        <a:pt x="131" y="1322"/>
                        <a:pt x="155" y="1334"/>
                        <a:pt x="191" y="1334"/>
                      </a:cubicBezTo>
                      <a:cubicBezTo>
                        <a:pt x="250" y="1334"/>
                        <a:pt x="298" y="1310"/>
                        <a:pt x="334" y="1251"/>
                      </a:cubicBezTo>
                      <a:lnTo>
                        <a:pt x="976" y="298"/>
                      </a:lnTo>
                      <a:cubicBezTo>
                        <a:pt x="1036" y="227"/>
                        <a:pt x="1012" y="120"/>
                        <a:pt x="929" y="6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24" name="Google Shape;1224;p65"/>
                <p:cNvSpPr/>
                <p:nvPr/>
              </p:nvSpPr>
              <p:spPr>
                <a:xfrm>
                  <a:off x="4548885" y="904818"/>
                  <a:ext cx="30605" cy="40696"/>
                </a:xfrm>
                <a:custGeom>
                  <a:rect b="b" l="l" r="r" t="t"/>
                  <a:pathLst>
                    <a:path extrusionOk="0" h="1347" w="1013">
                      <a:moveTo>
                        <a:pt x="822" y="1346"/>
                      </a:moveTo>
                      <a:cubicBezTo>
                        <a:pt x="846" y="1346"/>
                        <a:pt x="882" y="1334"/>
                        <a:pt x="905" y="1311"/>
                      </a:cubicBezTo>
                      <a:cubicBezTo>
                        <a:pt x="989" y="1263"/>
                        <a:pt x="1013" y="1156"/>
                        <a:pt x="953" y="1072"/>
                      </a:cubicBezTo>
                      <a:lnTo>
                        <a:pt x="334" y="108"/>
                      </a:lnTo>
                      <a:cubicBezTo>
                        <a:pt x="286" y="25"/>
                        <a:pt x="179" y="1"/>
                        <a:pt x="96" y="48"/>
                      </a:cubicBezTo>
                      <a:cubicBezTo>
                        <a:pt x="12" y="108"/>
                        <a:pt x="1" y="215"/>
                        <a:pt x="48" y="298"/>
                      </a:cubicBezTo>
                      <a:lnTo>
                        <a:pt x="667" y="1263"/>
                      </a:lnTo>
                      <a:cubicBezTo>
                        <a:pt x="703" y="1322"/>
                        <a:pt x="763" y="1346"/>
                        <a:pt x="822" y="1346"/>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25" name="Google Shape;1225;p65"/>
                <p:cNvSpPr/>
                <p:nvPr/>
              </p:nvSpPr>
              <p:spPr>
                <a:xfrm>
                  <a:off x="4498160" y="959502"/>
                  <a:ext cx="42116" cy="27735"/>
                </a:xfrm>
                <a:custGeom>
                  <a:rect b="b" l="l" r="r" t="t"/>
                  <a:pathLst>
                    <a:path extrusionOk="0" h="918" w="1394">
                      <a:moveTo>
                        <a:pt x="1287" y="596"/>
                      </a:moveTo>
                      <a:lnTo>
                        <a:pt x="275" y="48"/>
                      </a:lnTo>
                      <a:cubicBezTo>
                        <a:pt x="191" y="1"/>
                        <a:pt x="84" y="36"/>
                        <a:pt x="48" y="120"/>
                      </a:cubicBezTo>
                      <a:cubicBezTo>
                        <a:pt x="1" y="191"/>
                        <a:pt x="25" y="310"/>
                        <a:pt x="120" y="346"/>
                      </a:cubicBezTo>
                      <a:lnTo>
                        <a:pt x="1132" y="894"/>
                      </a:lnTo>
                      <a:cubicBezTo>
                        <a:pt x="1156" y="905"/>
                        <a:pt x="1180" y="917"/>
                        <a:pt x="1203" y="917"/>
                      </a:cubicBezTo>
                      <a:cubicBezTo>
                        <a:pt x="1263" y="917"/>
                        <a:pt x="1322" y="882"/>
                        <a:pt x="1358" y="822"/>
                      </a:cubicBezTo>
                      <a:cubicBezTo>
                        <a:pt x="1394" y="751"/>
                        <a:pt x="1370" y="632"/>
                        <a:pt x="1287" y="596"/>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26" name="Google Shape;1226;p65"/>
                <p:cNvSpPr/>
                <p:nvPr/>
              </p:nvSpPr>
              <p:spPr>
                <a:xfrm>
                  <a:off x="4729461" y="959502"/>
                  <a:ext cx="42479" cy="27735"/>
                </a:xfrm>
                <a:custGeom>
                  <a:rect b="b" l="l" r="r" t="t"/>
                  <a:pathLst>
                    <a:path extrusionOk="0" h="918" w="1406">
                      <a:moveTo>
                        <a:pt x="1370" y="120"/>
                      </a:moveTo>
                      <a:cubicBezTo>
                        <a:pt x="1322" y="36"/>
                        <a:pt x="1215" y="1"/>
                        <a:pt x="1132" y="48"/>
                      </a:cubicBezTo>
                      <a:lnTo>
                        <a:pt x="120" y="596"/>
                      </a:lnTo>
                      <a:cubicBezTo>
                        <a:pt x="36" y="632"/>
                        <a:pt x="1" y="751"/>
                        <a:pt x="48" y="822"/>
                      </a:cubicBezTo>
                      <a:cubicBezTo>
                        <a:pt x="72" y="882"/>
                        <a:pt x="131" y="917"/>
                        <a:pt x="191" y="917"/>
                      </a:cubicBezTo>
                      <a:cubicBezTo>
                        <a:pt x="227" y="917"/>
                        <a:pt x="251" y="905"/>
                        <a:pt x="274" y="894"/>
                      </a:cubicBezTo>
                      <a:lnTo>
                        <a:pt x="1298" y="346"/>
                      </a:lnTo>
                      <a:cubicBezTo>
                        <a:pt x="1382" y="310"/>
                        <a:pt x="1405" y="191"/>
                        <a:pt x="1370" y="120"/>
                      </a:cubicBezTo>
                      <a:close/>
                    </a:path>
                  </a:pathLst>
                </a:custGeom>
                <a:solidFill>
                  <a:srgbClr val="F75459"/>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grpSp>
        <p:sp>
          <p:nvSpPr>
            <p:cNvPr id="1227" name="Google Shape;1227;p65"/>
            <p:cNvSpPr txBox="1"/>
            <p:nvPr/>
          </p:nvSpPr>
          <p:spPr>
            <a:xfrm>
              <a:off x="3639200" y="2906750"/>
              <a:ext cx="18846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lang="pt-PT" sz="1700">
                  <a:solidFill>
                    <a:srgbClr val="434343"/>
                  </a:solidFill>
                  <a:latin typeface="Fira Sans Extra Condensed Medium"/>
                  <a:ea typeface="Fira Sans Extra Condensed Medium"/>
                  <a:cs typeface="Fira Sans Extra Condensed Medium"/>
                  <a:sym typeface="Fira Sans Extra Condensed Medium"/>
                </a:rPr>
                <a:t>Crescimento</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228" name="Google Shape;1228;p65"/>
            <p:cNvSpPr txBox="1"/>
            <p:nvPr/>
          </p:nvSpPr>
          <p:spPr>
            <a:xfrm>
              <a:off x="3639200" y="3253600"/>
              <a:ext cx="18846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Avaliada em 500M USD</a:t>
              </a:r>
              <a:endParaRPr sz="1200">
                <a:solidFill>
                  <a:srgbClr val="434343"/>
                </a:solidFill>
                <a:latin typeface="Roboto"/>
                <a:ea typeface="Roboto"/>
                <a:cs typeface="Roboto"/>
                <a:sym typeface="Roboto"/>
              </a:endParaRPr>
            </a:p>
          </p:txBody>
        </p:sp>
      </p:grpSp>
      <p:grpSp>
        <p:nvGrpSpPr>
          <p:cNvPr id="1229" name="Google Shape;1229;p65"/>
          <p:cNvGrpSpPr/>
          <p:nvPr/>
        </p:nvGrpSpPr>
        <p:grpSpPr>
          <a:xfrm>
            <a:off x="4816268" y="2645162"/>
            <a:ext cx="1884600" cy="3226693"/>
            <a:chOff x="4904688" y="1236425"/>
            <a:chExt cx="1884600" cy="3226693"/>
          </a:xfrm>
        </p:grpSpPr>
        <p:sp>
          <p:nvSpPr>
            <p:cNvPr id="1230" name="Google Shape;1230;p65"/>
            <p:cNvSpPr/>
            <p:nvPr/>
          </p:nvSpPr>
          <p:spPr>
            <a:xfrm>
              <a:off x="5240976"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2019</a:t>
              </a:r>
              <a:endParaRPr sz="1700">
                <a:solidFill>
                  <a:srgbClr val="FFFFFF"/>
                </a:solidFill>
                <a:latin typeface="Fira Sans Extra Condensed"/>
                <a:ea typeface="Fira Sans Extra Condensed"/>
                <a:cs typeface="Fira Sans Extra Condensed"/>
                <a:sym typeface="Fira Sans Extra Condensed"/>
              </a:endParaRPr>
            </a:p>
          </p:txBody>
        </p:sp>
        <p:grpSp>
          <p:nvGrpSpPr>
            <p:cNvPr id="1231" name="Google Shape;1231;p65"/>
            <p:cNvGrpSpPr/>
            <p:nvPr/>
          </p:nvGrpSpPr>
          <p:grpSpPr>
            <a:xfrm>
              <a:off x="5824064" y="3003358"/>
              <a:ext cx="22690" cy="608315"/>
              <a:chOff x="5824064" y="3003358"/>
              <a:chExt cx="22690" cy="608315"/>
            </a:xfrm>
          </p:grpSpPr>
          <p:sp>
            <p:nvSpPr>
              <p:cNvPr id="1232" name="Google Shape;1232;p65"/>
              <p:cNvSpPr/>
              <p:nvPr/>
            </p:nvSpPr>
            <p:spPr>
              <a:xfrm>
                <a:off x="5824064" y="3081788"/>
                <a:ext cx="22690" cy="60818"/>
              </a:xfrm>
              <a:custGeom>
                <a:rect b="b" l="l" r="r" t="t"/>
                <a:pathLst>
                  <a:path extrusionOk="0" h="2013" w="751">
                    <a:moveTo>
                      <a:pt x="381" y="0"/>
                    </a:moveTo>
                    <a:cubicBezTo>
                      <a:pt x="310" y="0"/>
                      <a:pt x="238" y="36"/>
                      <a:pt x="179" y="84"/>
                    </a:cubicBezTo>
                    <a:lnTo>
                      <a:pt x="0" y="84"/>
                    </a:lnTo>
                    <a:lnTo>
                      <a:pt x="0" y="369"/>
                    </a:lnTo>
                    <a:lnTo>
                      <a:pt x="0" y="1024"/>
                    </a:lnTo>
                    <a:lnTo>
                      <a:pt x="0" y="1679"/>
                    </a:lnTo>
                    <a:lnTo>
                      <a:pt x="0" y="2012"/>
                    </a:lnTo>
                    <a:lnTo>
                      <a:pt x="750" y="2012"/>
                    </a:lnTo>
                    <a:lnTo>
                      <a:pt x="750" y="1524"/>
                    </a:lnTo>
                    <a:lnTo>
                      <a:pt x="750" y="869"/>
                    </a:lnTo>
                    <a:lnTo>
                      <a:pt x="750" y="215"/>
                    </a:lnTo>
                    <a:lnTo>
                      <a:pt x="750" y="84"/>
                    </a:lnTo>
                    <a:lnTo>
                      <a:pt x="584" y="84"/>
                    </a:lnTo>
                    <a:cubicBezTo>
                      <a:pt x="536" y="36"/>
                      <a:pt x="465"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33" name="Google Shape;1233;p65"/>
              <p:cNvSpPr/>
              <p:nvPr/>
            </p:nvSpPr>
            <p:spPr>
              <a:xfrm>
                <a:off x="5824064" y="3551913"/>
                <a:ext cx="22690" cy="59760"/>
              </a:xfrm>
              <a:custGeom>
                <a:rect b="b" l="l" r="r" t="t"/>
                <a:pathLst>
                  <a:path extrusionOk="0" h="1978" w="751">
                    <a:moveTo>
                      <a:pt x="0" y="1"/>
                    </a:moveTo>
                    <a:lnTo>
                      <a:pt x="0" y="501"/>
                    </a:lnTo>
                    <a:lnTo>
                      <a:pt x="0" y="1156"/>
                    </a:lnTo>
                    <a:lnTo>
                      <a:pt x="0" y="1811"/>
                    </a:lnTo>
                    <a:lnTo>
                      <a:pt x="0" y="1930"/>
                    </a:lnTo>
                    <a:lnTo>
                      <a:pt x="215" y="1930"/>
                    </a:lnTo>
                    <a:cubicBezTo>
                      <a:pt x="262" y="1965"/>
                      <a:pt x="322" y="1977"/>
                      <a:pt x="381" y="1977"/>
                    </a:cubicBezTo>
                    <a:cubicBezTo>
                      <a:pt x="441" y="1977"/>
                      <a:pt x="500" y="1965"/>
                      <a:pt x="548" y="1930"/>
                    </a:cubicBezTo>
                    <a:lnTo>
                      <a:pt x="750" y="1930"/>
                    </a:lnTo>
                    <a:lnTo>
                      <a:pt x="750" y="1656"/>
                    </a:lnTo>
                    <a:lnTo>
                      <a:pt x="750" y="1001"/>
                    </a:lnTo>
                    <a:lnTo>
                      <a:pt x="750" y="346"/>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34" name="Google Shape;1234;p65"/>
              <p:cNvSpPr/>
              <p:nvPr/>
            </p:nvSpPr>
            <p:spPr>
              <a:xfrm>
                <a:off x="5824064" y="3474239"/>
                <a:ext cx="22690" cy="59730"/>
              </a:xfrm>
              <a:custGeom>
                <a:rect b="b" l="l" r="r" t="t"/>
                <a:pathLst>
                  <a:path extrusionOk="0" h="1977" w="751">
                    <a:moveTo>
                      <a:pt x="381" y="0"/>
                    </a:moveTo>
                    <a:cubicBezTo>
                      <a:pt x="334" y="0"/>
                      <a:pt x="274" y="12"/>
                      <a:pt x="238" y="36"/>
                    </a:cubicBezTo>
                    <a:lnTo>
                      <a:pt x="0" y="36"/>
                    </a:lnTo>
                    <a:lnTo>
                      <a:pt x="0" y="464"/>
                    </a:lnTo>
                    <a:lnTo>
                      <a:pt x="0" y="1119"/>
                    </a:lnTo>
                    <a:lnTo>
                      <a:pt x="0" y="1762"/>
                    </a:lnTo>
                    <a:lnTo>
                      <a:pt x="0" y="1976"/>
                    </a:lnTo>
                    <a:lnTo>
                      <a:pt x="750" y="1976"/>
                    </a:lnTo>
                    <a:lnTo>
                      <a:pt x="750" y="1619"/>
                    </a:lnTo>
                    <a:lnTo>
                      <a:pt x="750" y="964"/>
                    </a:lnTo>
                    <a:lnTo>
                      <a:pt x="750" y="310"/>
                    </a:lnTo>
                    <a:lnTo>
                      <a:pt x="750" y="36"/>
                    </a:lnTo>
                    <a:lnTo>
                      <a:pt x="536" y="36"/>
                    </a:lnTo>
                    <a:cubicBezTo>
                      <a:pt x="488" y="12"/>
                      <a:pt x="441" y="0"/>
                      <a:pt x="38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35" name="Google Shape;1235;p65"/>
              <p:cNvSpPr/>
              <p:nvPr/>
            </p:nvSpPr>
            <p:spPr>
              <a:xfrm>
                <a:off x="5824064" y="3394359"/>
                <a:ext cx="22690" cy="60485"/>
              </a:xfrm>
              <a:custGeom>
                <a:rect b="b" l="l" r="r" t="t"/>
                <a:pathLst>
                  <a:path extrusionOk="0" h="2002" w="751">
                    <a:moveTo>
                      <a:pt x="0" y="1"/>
                    </a:moveTo>
                    <a:lnTo>
                      <a:pt x="0" y="489"/>
                    </a:lnTo>
                    <a:lnTo>
                      <a:pt x="0" y="1144"/>
                    </a:lnTo>
                    <a:lnTo>
                      <a:pt x="0" y="1799"/>
                    </a:lnTo>
                    <a:lnTo>
                      <a:pt x="0" y="1942"/>
                    </a:lnTo>
                    <a:lnTo>
                      <a:pt x="191" y="1942"/>
                    </a:lnTo>
                    <a:cubicBezTo>
                      <a:pt x="238" y="1977"/>
                      <a:pt x="310" y="2001"/>
                      <a:pt x="381" y="2001"/>
                    </a:cubicBezTo>
                    <a:cubicBezTo>
                      <a:pt x="453" y="2001"/>
                      <a:pt x="524" y="1977"/>
                      <a:pt x="572" y="1942"/>
                    </a:cubicBezTo>
                    <a:lnTo>
                      <a:pt x="750" y="1942"/>
                    </a:lnTo>
                    <a:lnTo>
                      <a:pt x="750" y="1644"/>
                    </a:lnTo>
                    <a:lnTo>
                      <a:pt x="750" y="989"/>
                    </a:lnTo>
                    <a:lnTo>
                      <a:pt x="750" y="334"/>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36" name="Google Shape;1236;p65"/>
              <p:cNvSpPr/>
              <p:nvPr/>
            </p:nvSpPr>
            <p:spPr>
              <a:xfrm>
                <a:off x="5824064" y="3317379"/>
                <a:ext cx="22690" cy="59035"/>
              </a:xfrm>
              <a:custGeom>
                <a:rect b="b" l="l" r="r" t="t"/>
                <a:pathLst>
                  <a:path extrusionOk="0" h="1954" w="751">
                    <a:moveTo>
                      <a:pt x="381" y="1"/>
                    </a:moveTo>
                    <a:cubicBezTo>
                      <a:pt x="346" y="1"/>
                      <a:pt x="298" y="1"/>
                      <a:pt x="262" y="25"/>
                    </a:cubicBezTo>
                    <a:lnTo>
                      <a:pt x="0" y="25"/>
                    </a:lnTo>
                    <a:lnTo>
                      <a:pt x="0" y="418"/>
                    </a:lnTo>
                    <a:lnTo>
                      <a:pt x="0" y="1072"/>
                    </a:lnTo>
                    <a:lnTo>
                      <a:pt x="0" y="1727"/>
                    </a:lnTo>
                    <a:lnTo>
                      <a:pt x="0" y="1954"/>
                    </a:lnTo>
                    <a:lnTo>
                      <a:pt x="750" y="1954"/>
                    </a:lnTo>
                    <a:lnTo>
                      <a:pt x="750" y="1573"/>
                    </a:lnTo>
                    <a:lnTo>
                      <a:pt x="750" y="918"/>
                    </a:lnTo>
                    <a:lnTo>
                      <a:pt x="750" y="263"/>
                    </a:lnTo>
                    <a:lnTo>
                      <a:pt x="750" y="25"/>
                    </a:lnTo>
                    <a:lnTo>
                      <a:pt x="500" y="25"/>
                    </a:lnTo>
                    <a:cubicBezTo>
                      <a:pt x="465" y="1"/>
                      <a:pt x="429"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37" name="Google Shape;1237;p65"/>
              <p:cNvSpPr/>
              <p:nvPr/>
            </p:nvSpPr>
            <p:spPr>
              <a:xfrm>
                <a:off x="5824064" y="3237167"/>
                <a:ext cx="22690" cy="62993"/>
              </a:xfrm>
              <a:custGeom>
                <a:rect b="b" l="l" r="r" t="t"/>
                <a:pathLst>
                  <a:path extrusionOk="0" h="2085" w="751">
                    <a:moveTo>
                      <a:pt x="0" y="1"/>
                    </a:moveTo>
                    <a:lnTo>
                      <a:pt x="0" y="453"/>
                    </a:lnTo>
                    <a:lnTo>
                      <a:pt x="0" y="1108"/>
                    </a:lnTo>
                    <a:lnTo>
                      <a:pt x="0" y="1763"/>
                    </a:lnTo>
                    <a:lnTo>
                      <a:pt x="0" y="2084"/>
                    </a:lnTo>
                    <a:lnTo>
                      <a:pt x="750" y="2084"/>
                    </a:lnTo>
                    <a:lnTo>
                      <a:pt x="750" y="1608"/>
                    </a:lnTo>
                    <a:lnTo>
                      <a:pt x="750" y="953"/>
                    </a:lnTo>
                    <a:lnTo>
                      <a:pt x="750" y="298"/>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38" name="Google Shape;1238;p65"/>
              <p:cNvSpPr/>
              <p:nvPr/>
            </p:nvSpPr>
            <p:spPr>
              <a:xfrm>
                <a:off x="5824064" y="3160187"/>
                <a:ext cx="22690" cy="59398"/>
              </a:xfrm>
              <a:custGeom>
                <a:rect b="b" l="l" r="r" t="t"/>
                <a:pathLst>
                  <a:path extrusionOk="0" h="1966" w="751">
                    <a:moveTo>
                      <a:pt x="381" y="1"/>
                    </a:moveTo>
                    <a:cubicBezTo>
                      <a:pt x="357" y="1"/>
                      <a:pt x="334" y="13"/>
                      <a:pt x="322" y="13"/>
                    </a:cubicBezTo>
                    <a:lnTo>
                      <a:pt x="0" y="13"/>
                    </a:lnTo>
                    <a:lnTo>
                      <a:pt x="0" y="394"/>
                    </a:lnTo>
                    <a:lnTo>
                      <a:pt x="0" y="1049"/>
                    </a:lnTo>
                    <a:lnTo>
                      <a:pt x="0" y="1692"/>
                    </a:lnTo>
                    <a:lnTo>
                      <a:pt x="0" y="1953"/>
                    </a:lnTo>
                    <a:lnTo>
                      <a:pt x="298" y="1953"/>
                    </a:lnTo>
                    <a:cubicBezTo>
                      <a:pt x="322" y="1953"/>
                      <a:pt x="357" y="1965"/>
                      <a:pt x="381" y="1965"/>
                    </a:cubicBezTo>
                    <a:cubicBezTo>
                      <a:pt x="417" y="1965"/>
                      <a:pt x="441" y="1953"/>
                      <a:pt x="465" y="1953"/>
                    </a:cubicBezTo>
                    <a:lnTo>
                      <a:pt x="750" y="1953"/>
                    </a:lnTo>
                    <a:lnTo>
                      <a:pt x="750" y="1549"/>
                    </a:lnTo>
                    <a:lnTo>
                      <a:pt x="750" y="894"/>
                    </a:lnTo>
                    <a:lnTo>
                      <a:pt x="750" y="239"/>
                    </a:lnTo>
                    <a:lnTo>
                      <a:pt x="750" y="13"/>
                    </a:lnTo>
                    <a:lnTo>
                      <a:pt x="441" y="13"/>
                    </a:lnTo>
                    <a:cubicBezTo>
                      <a:pt x="429" y="13"/>
                      <a:pt x="405" y="1"/>
                      <a:pt x="381"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39" name="Google Shape;1239;p65"/>
              <p:cNvSpPr/>
              <p:nvPr/>
            </p:nvSpPr>
            <p:spPr>
              <a:xfrm>
                <a:off x="5824064" y="3003358"/>
                <a:ext cx="22690" cy="59035"/>
              </a:xfrm>
              <a:custGeom>
                <a:rect b="b" l="l" r="r" t="t"/>
                <a:pathLst>
                  <a:path extrusionOk="0" h="1954" w="751">
                    <a:moveTo>
                      <a:pt x="0" y="1"/>
                    </a:moveTo>
                    <a:lnTo>
                      <a:pt x="0" y="346"/>
                    </a:lnTo>
                    <a:lnTo>
                      <a:pt x="0" y="1001"/>
                    </a:lnTo>
                    <a:lnTo>
                      <a:pt x="0" y="1656"/>
                    </a:lnTo>
                    <a:lnTo>
                      <a:pt x="0" y="1930"/>
                    </a:lnTo>
                    <a:lnTo>
                      <a:pt x="250" y="1930"/>
                    </a:lnTo>
                    <a:cubicBezTo>
                      <a:pt x="286" y="1953"/>
                      <a:pt x="334" y="1953"/>
                      <a:pt x="381" y="1953"/>
                    </a:cubicBezTo>
                    <a:cubicBezTo>
                      <a:pt x="429" y="1953"/>
                      <a:pt x="476" y="1953"/>
                      <a:pt x="512" y="1930"/>
                    </a:cubicBezTo>
                    <a:lnTo>
                      <a:pt x="750" y="1930"/>
                    </a:lnTo>
                    <a:lnTo>
                      <a:pt x="750" y="1501"/>
                    </a:lnTo>
                    <a:lnTo>
                      <a:pt x="750" y="846"/>
                    </a:lnTo>
                    <a:lnTo>
                      <a:pt x="750" y="191"/>
                    </a:lnTo>
                    <a:lnTo>
                      <a:pt x="750"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sp>
          <p:nvSpPr>
            <p:cNvPr id="1240" name="Google Shape;1240;p65"/>
            <p:cNvSpPr/>
            <p:nvPr/>
          </p:nvSpPr>
          <p:spPr>
            <a:xfrm>
              <a:off x="5787719" y="2876740"/>
              <a:ext cx="95713" cy="95713"/>
            </a:xfrm>
            <a:custGeom>
              <a:rect b="b" l="l" r="r" t="t"/>
              <a:pathLst>
                <a:path extrusionOk="0" h="3168" w="3168">
                  <a:moveTo>
                    <a:pt x="1584" y="1"/>
                  </a:moveTo>
                  <a:cubicBezTo>
                    <a:pt x="715" y="1"/>
                    <a:pt x="1" y="715"/>
                    <a:pt x="1" y="1584"/>
                  </a:cubicBezTo>
                  <a:cubicBezTo>
                    <a:pt x="1" y="2465"/>
                    <a:pt x="715" y="3168"/>
                    <a:pt x="1584" y="3168"/>
                  </a:cubicBezTo>
                  <a:cubicBezTo>
                    <a:pt x="2465" y="3168"/>
                    <a:pt x="3168" y="2465"/>
                    <a:pt x="3168" y="1584"/>
                  </a:cubicBezTo>
                  <a:cubicBezTo>
                    <a:pt x="3168" y="715"/>
                    <a:pt x="2465" y="1"/>
                    <a:pt x="158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41" name="Google Shape;1241;p65"/>
            <p:cNvSpPr/>
            <p:nvPr/>
          </p:nvSpPr>
          <p:spPr>
            <a:xfrm>
              <a:off x="5506447" y="3720978"/>
              <a:ext cx="658300" cy="742140"/>
            </a:xfrm>
            <a:custGeom>
              <a:rect b="b" l="l" r="r" t="t"/>
              <a:pathLst>
                <a:path extrusionOk="0" h="24564" w="21789">
                  <a:moveTo>
                    <a:pt x="10894" y="1"/>
                  </a:moveTo>
                  <a:cubicBezTo>
                    <a:pt x="10570" y="1"/>
                    <a:pt x="10245" y="84"/>
                    <a:pt x="9954" y="251"/>
                  </a:cubicBezTo>
                  <a:lnTo>
                    <a:pt x="941" y="5454"/>
                  </a:lnTo>
                  <a:cubicBezTo>
                    <a:pt x="357" y="5787"/>
                    <a:pt x="0" y="6406"/>
                    <a:pt x="0" y="7085"/>
                  </a:cubicBezTo>
                  <a:lnTo>
                    <a:pt x="0" y="17479"/>
                  </a:lnTo>
                  <a:cubicBezTo>
                    <a:pt x="0" y="18158"/>
                    <a:pt x="357" y="18777"/>
                    <a:pt x="941" y="19110"/>
                  </a:cubicBezTo>
                  <a:lnTo>
                    <a:pt x="9954" y="24313"/>
                  </a:lnTo>
                  <a:cubicBezTo>
                    <a:pt x="10245" y="24480"/>
                    <a:pt x="10570" y="24563"/>
                    <a:pt x="10894" y="24563"/>
                  </a:cubicBezTo>
                  <a:cubicBezTo>
                    <a:pt x="11219" y="24563"/>
                    <a:pt x="11543" y="24480"/>
                    <a:pt x="11835" y="24313"/>
                  </a:cubicBezTo>
                  <a:lnTo>
                    <a:pt x="20848" y="19110"/>
                  </a:lnTo>
                  <a:cubicBezTo>
                    <a:pt x="21431" y="18777"/>
                    <a:pt x="21788" y="18158"/>
                    <a:pt x="21788" y="17479"/>
                  </a:cubicBezTo>
                  <a:lnTo>
                    <a:pt x="21788" y="7085"/>
                  </a:lnTo>
                  <a:cubicBezTo>
                    <a:pt x="21788" y="6406"/>
                    <a:pt x="21431" y="5787"/>
                    <a:pt x="20848" y="5454"/>
                  </a:cubicBezTo>
                  <a:lnTo>
                    <a:pt x="11835" y="251"/>
                  </a:lnTo>
                  <a:cubicBezTo>
                    <a:pt x="11543" y="84"/>
                    <a:pt x="11219" y="1"/>
                    <a:pt x="1089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42" name="Google Shape;1242;p65"/>
            <p:cNvSpPr/>
            <p:nvPr/>
          </p:nvSpPr>
          <p:spPr>
            <a:xfrm>
              <a:off x="5574424" y="3797867"/>
              <a:ext cx="522344" cy="588358"/>
            </a:xfrm>
            <a:custGeom>
              <a:rect b="b" l="l" r="r" t="t"/>
              <a:pathLst>
                <a:path extrusionOk="0" h="19474" w="17289">
                  <a:moveTo>
                    <a:pt x="8644" y="1"/>
                  </a:moveTo>
                  <a:cubicBezTo>
                    <a:pt x="8376" y="1"/>
                    <a:pt x="8108" y="69"/>
                    <a:pt x="7870" y="206"/>
                  </a:cubicBezTo>
                  <a:lnTo>
                    <a:pt x="774" y="4302"/>
                  </a:lnTo>
                  <a:cubicBezTo>
                    <a:pt x="298" y="4576"/>
                    <a:pt x="0" y="5088"/>
                    <a:pt x="0" y="5635"/>
                  </a:cubicBezTo>
                  <a:lnTo>
                    <a:pt x="0" y="13839"/>
                  </a:lnTo>
                  <a:cubicBezTo>
                    <a:pt x="0" y="14386"/>
                    <a:pt x="298" y="14898"/>
                    <a:pt x="774" y="15172"/>
                  </a:cubicBezTo>
                  <a:lnTo>
                    <a:pt x="7870" y="19268"/>
                  </a:lnTo>
                  <a:cubicBezTo>
                    <a:pt x="8108" y="19405"/>
                    <a:pt x="8376" y="19473"/>
                    <a:pt x="8644" y="19473"/>
                  </a:cubicBezTo>
                  <a:cubicBezTo>
                    <a:pt x="8912" y="19473"/>
                    <a:pt x="9180" y="19405"/>
                    <a:pt x="9418" y="19268"/>
                  </a:cubicBezTo>
                  <a:lnTo>
                    <a:pt x="16514" y="15172"/>
                  </a:lnTo>
                  <a:cubicBezTo>
                    <a:pt x="16991" y="14898"/>
                    <a:pt x="17288" y="14386"/>
                    <a:pt x="17288" y="13839"/>
                  </a:cubicBezTo>
                  <a:lnTo>
                    <a:pt x="17288" y="5635"/>
                  </a:lnTo>
                  <a:cubicBezTo>
                    <a:pt x="17288" y="5088"/>
                    <a:pt x="16991" y="4576"/>
                    <a:pt x="16514" y="4302"/>
                  </a:cubicBezTo>
                  <a:lnTo>
                    <a:pt x="9418" y="206"/>
                  </a:lnTo>
                  <a:cubicBezTo>
                    <a:pt x="9180" y="69"/>
                    <a:pt x="8912" y="1"/>
                    <a:pt x="86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nvGrpSpPr>
            <p:cNvPr id="1243" name="Google Shape;1243;p65"/>
            <p:cNvGrpSpPr/>
            <p:nvPr/>
          </p:nvGrpSpPr>
          <p:grpSpPr>
            <a:xfrm>
              <a:off x="5697446" y="3993639"/>
              <a:ext cx="275865" cy="196802"/>
              <a:chOff x="5697446" y="3993639"/>
              <a:chExt cx="275865" cy="196802"/>
            </a:xfrm>
          </p:grpSpPr>
          <p:sp>
            <p:nvSpPr>
              <p:cNvPr id="1244" name="Google Shape;1244;p65"/>
              <p:cNvSpPr/>
              <p:nvPr/>
            </p:nvSpPr>
            <p:spPr>
              <a:xfrm>
                <a:off x="5877659" y="4017386"/>
                <a:ext cx="65138" cy="84565"/>
              </a:xfrm>
              <a:custGeom>
                <a:rect b="b" l="l" r="r" t="t"/>
                <a:pathLst>
                  <a:path extrusionOk="0" h="2799" w="2156">
                    <a:moveTo>
                      <a:pt x="1000" y="0"/>
                    </a:moveTo>
                    <a:cubicBezTo>
                      <a:pt x="750" y="0"/>
                      <a:pt x="548" y="48"/>
                      <a:pt x="381" y="131"/>
                    </a:cubicBezTo>
                    <a:cubicBezTo>
                      <a:pt x="429" y="358"/>
                      <a:pt x="441" y="596"/>
                      <a:pt x="441" y="810"/>
                    </a:cubicBezTo>
                    <a:cubicBezTo>
                      <a:pt x="441" y="1251"/>
                      <a:pt x="310" y="1679"/>
                      <a:pt x="48" y="2013"/>
                    </a:cubicBezTo>
                    <a:cubicBezTo>
                      <a:pt x="36" y="2036"/>
                      <a:pt x="12" y="2060"/>
                      <a:pt x="0" y="2072"/>
                    </a:cubicBezTo>
                    <a:cubicBezTo>
                      <a:pt x="203" y="2501"/>
                      <a:pt x="572" y="2798"/>
                      <a:pt x="1000" y="2798"/>
                    </a:cubicBezTo>
                    <a:cubicBezTo>
                      <a:pt x="1346" y="2798"/>
                      <a:pt x="1643" y="2620"/>
                      <a:pt x="1858" y="2346"/>
                    </a:cubicBezTo>
                    <a:cubicBezTo>
                      <a:pt x="2036" y="2096"/>
                      <a:pt x="2155" y="1763"/>
                      <a:pt x="2155" y="1405"/>
                    </a:cubicBezTo>
                    <a:cubicBezTo>
                      <a:pt x="2155" y="953"/>
                      <a:pt x="2096" y="548"/>
                      <a:pt x="1858" y="286"/>
                    </a:cubicBezTo>
                    <a:cubicBezTo>
                      <a:pt x="1679" y="108"/>
                      <a:pt x="1417" y="0"/>
                      <a:pt x="1000"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45" name="Google Shape;1245;p65"/>
              <p:cNvSpPr/>
              <p:nvPr/>
            </p:nvSpPr>
            <p:spPr>
              <a:xfrm>
                <a:off x="5897810" y="4105151"/>
                <a:ext cx="75501" cy="85290"/>
              </a:xfrm>
              <a:custGeom>
                <a:rect b="b" l="l" r="r" t="t"/>
                <a:pathLst>
                  <a:path extrusionOk="0" h="2823" w="2499">
                    <a:moveTo>
                      <a:pt x="964" y="1"/>
                    </a:moveTo>
                    <a:cubicBezTo>
                      <a:pt x="964" y="1"/>
                      <a:pt x="881" y="143"/>
                      <a:pt x="655" y="203"/>
                    </a:cubicBezTo>
                    <a:cubicBezTo>
                      <a:pt x="893" y="596"/>
                      <a:pt x="988" y="1120"/>
                      <a:pt x="988" y="1858"/>
                    </a:cubicBezTo>
                    <a:cubicBezTo>
                      <a:pt x="988" y="1906"/>
                      <a:pt x="988" y="1929"/>
                      <a:pt x="988" y="1941"/>
                    </a:cubicBezTo>
                    <a:cubicBezTo>
                      <a:pt x="988" y="1953"/>
                      <a:pt x="988" y="1953"/>
                      <a:pt x="988" y="1965"/>
                    </a:cubicBezTo>
                    <a:lnTo>
                      <a:pt x="988" y="2084"/>
                    </a:lnTo>
                    <a:cubicBezTo>
                      <a:pt x="988" y="2120"/>
                      <a:pt x="953" y="2156"/>
                      <a:pt x="941" y="2191"/>
                    </a:cubicBezTo>
                    <a:cubicBezTo>
                      <a:pt x="917" y="2239"/>
                      <a:pt x="714" y="2572"/>
                      <a:pt x="0" y="2810"/>
                    </a:cubicBezTo>
                    <a:cubicBezTo>
                      <a:pt x="107" y="2822"/>
                      <a:pt x="214" y="2822"/>
                      <a:pt x="345" y="2822"/>
                    </a:cubicBezTo>
                    <a:cubicBezTo>
                      <a:pt x="679" y="2822"/>
                      <a:pt x="929" y="2798"/>
                      <a:pt x="1167" y="2763"/>
                    </a:cubicBezTo>
                    <a:cubicBezTo>
                      <a:pt x="2274" y="2608"/>
                      <a:pt x="2477" y="2179"/>
                      <a:pt x="2477" y="2179"/>
                    </a:cubicBezTo>
                    <a:lnTo>
                      <a:pt x="2477" y="2072"/>
                    </a:lnTo>
                    <a:cubicBezTo>
                      <a:pt x="2477" y="2074"/>
                      <a:pt x="2477" y="2075"/>
                      <a:pt x="2478" y="2075"/>
                    </a:cubicBezTo>
                    <a:cubicBezTo>
                      <a:pt x="2483" y="2075"/>
                      <a:pt x="2498" y="2047"/>
                      <a:pt x="2488" y="1977"/>
                    </a:cubicBezTo>
                    <a:cubicBezTo>
                      <a:pt x="2477" y="703"/>
                      <a:pt x="2322" y="298"/>
                      <a:pt x="1179" y="48"/>
                    </a:cubicBezTo>
                    <a:cubicBezTo>
                      <a:pt x="1107" y="36"/>
                      <a:pt x="1036" y="12"/>
                      <a:pt x="964"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46" name="Google Shape;1246;p65"/>
              <p:cNvSpPr/>
              <p:nvPr/>
            </p:nvSpPr>
            <p:spPr>
              <a:xfrm>
                <a:off x="5697446" y="4105151"/>
                <a:ext cx="75924" cy="85290"/>
              </a:xfrm>
              <a:custGeom>
                <a:rect b="b" l="l" r="r" t="t"/>
                <a:pathLst>
                  <a:path extrusionOk="0" h="2823" w="2513">
                    <a:moveTo>
                      <a:pt x="1548" y="1"/>
                    </a:moveTo>
                    <a:cubicBezTo>
                      <a:pt x="215" y="239"/>
                      <a:pt x="24" y="620"/>
                      <a:pt x="0" y="1929"/>
                    </a:cubicBezTo>
                    <a:cubicBezTo>
                      <a:pt x="0" y="2016"/>
                      <a:pt x="0" y="2040"/>
                      <a:pt x="0" y="2040"/>
                    </a:cubicBezTo>
                    <a:cubicBezTo>
                      <a:pt x="0" y="2064"/>
                      <a:pt x="0" y="2100"/>
                      <a:pt x="0" y="2179"/>
                    </a:cubicBezTo>
                    <a:cubicBezTo>
                      <a:pt x="0" y="2179"/>
                      <a:pt x="322" y="2822"/>
                      <a:pt x="2179" y="2822"/>
                    </a:cubicBezTo>
                    <a:cubicBezTo>
                      <a:pt x="2298" y="2822"/>
                      <a:pt x="2405" y="2822"/>
                      <a:pt x="2512" y="2810"/>
                    </a:cubicBezTo>
                    <a:cubicBezTo>
                      <a:pt x="1810" y="2572"/>
                      <a:pt x="1596" y="2239"/>
                      <a:pt x="1572" y="2191"/>
                    </a:cubicBezTo>
                    <a:cubicBezTo>
                      <a:pt x="1548" y="2156"/>
                      <a:pt x="1512" y="2120"/>
                      <a:pt x="1512" y="2084"/>
                    </a:cubicBezTo>
                    <a:lnTo>
                      <a:pt x="1512" y="1929"/>
                    </a:lnTo>
                    <a:cubicBezTo>
                      <a:pt x="1512" y="1917"/>
                      <a:pt x="1548" y="1906"/>
                      <a:pt x="1548" y="1894"/>
                    </a:cubicBezTo>
                    <a:cubicBezTo>
                      <a:pt x="1548" y="1882"/>
                      <a:pt x="1560" y="1858"/>
                      <a:pt x="1560" y="1810"/>
                    </a:cubicBezTo>
                    <a:cubicBezTo>
                      <a:pt x="1572" y="1072"/>
                      <a:pt x="1655" y="572"/>
                      <a:pt x="1881" y="203"/>
                    </a:cubicBezTo>
                    <a:cubicBezTo>
                      <a:pt x="1643" y="143"/>
                      <a:pt x="1548" y="1"/>
                      <a:pt x="1548"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47" name="Google Shape;1247;p65"/>
              <p:cNvSpPr/>
              <p:nvPr/>
            </p:nvSpPr>
            <p:spPr>
              <a:xfrm>
                <a:off x="5795997" y="3993639"/>
                <a:ext cx="79157" cy="96438"/>
              </a:xfrm>
              <a:custGeom>
                <a:rect b="b" l="l" r="r" t="t"/>
                <a:pathLst>
                  <a:path extrusionOk="0" h="3192" w="2620">
                    <a:moveTo>
                      <a:pt x="1310" y="1"/>
                    </a:moveTo>
                    <a:cubicBezTo>
                      <a:pt x="191" y="1"/>
                      <a:pt x="1" y="715"/>
                      <a:pt x="1" y="1596"/>
                    </a:cubicBezTo>
                    <a:cubicBezTo>
                      <a:pt x="1" y="2477"/>
                      <a:pt x="584" y="3191"/>
                      <a:pt x="1310" y="3191"/>
                    </a:cubicBezTo>
                    <a:cubicBezTo>
                      <a:pt x="1691" y="3191"/>
                      <a:pt x="2037" y="2989"/>
                      <a:pt x="2275" y="2668"/>
                    </a:cubicBezTo>
                    <a:cubicBezTo>
                      <a:pt x="2489" y="2382"/>
                      <a:pt x="2620" y="2013"/>
                      <a:pt x="2620" y="1596"/>
                    </a:cubicBezTo>
                    <a:cubicBezTo>
                      <a:pt x="2620" y="1084"/>
                      <a:pt x="2560" y="620"/>
                      <a:pt x="2275" y="334"/>
                    </a:cubicBezTo>
                    <a:cubicBezTo>
                      <a:pt x="2072" y="120"/>
                      <a:pt x="1775" y="1"/>
                      <a:pt x="1310"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48" name="Google Shape;1248;p65"/>
              <p:cNvSpPr/>
              <p:nvPr/>
            </p:nvSpPr>
            <p:spPr>
              <a:xfrm>
                <a:off x="5760740" y="4093640"/>
                <a:ext cx="149310" cy="96801"/>
              </a:xfrm>
              <a:custGeom>
                <a:rect b="b" l="l" r="r" t="t"/>
                <a:pathLst>
                  <a:path extrusionOk="0" h="3204" w="4942">
                    <a:moveTo>
                      <a:pt x="1763" y="1"/>
                    </a:moveTo>
                    <a:cubicBezTo>
                      <a:pt x="251" y="274"/>
                      <a:pt x="36" y="703"/>
                      <a:pt x="1" y="2191"/>
                    </a:cubicBezTo>
                    <a:cubicBezTo>
                      <a:pt x="1" y="2288"/>
                      <a:pt x="1" y="2314"/>
                      <a:pt x="1" y="2314"/>
                    </a:cubicBezTo>
                    <a:cubicBezTo>
                      <a:pt x="1" y="2339"/>
                      <a:pt x="1" y="2386"/>
                      <a:pt x="1" y="2465"/>
                    </a:cubicBezTo>
                    <a:cubicBezTo>
                      <a:pt x="1" y="2465"/>
                      <a:pt x="370" y="3203"/>
                      <a:pt x="2477" y="3203"/>
                    </a:cubicBezTo>
                    <a:cubicBezTo>
                      <a:pt x="2858" y="3203"/>
                      <a:pt x="3156" y="3179"/>
                      <a:pt x="3430" y="3144"/>
                    </a:cubicBezTo>
                    <a:cubicBezTo>
                      <a:pt x="4692" y="2965"/>
                      <a:pt x="4930" y="2465"/>
                      <a:pt x="4930" y="2465"/>
                    </a:cubicBezTo>
                    <a:lnTo>
                      <a:pt x="4930" y="2346"/>
                    </a:lnTo>
                    <a:cubicBezTo>
                      <a:pt x="4930" y="2348"/>
                      <a:pt x="4930" y="2350"/>
                      <a:pt x="4931" y="2350"/>
                    </a:cubicBezTo>
                    <a:cubicBezTo>
                      <a:pt x="4934" y="2350"/>
                      <a:pt x="4942" y="2325"/>
                      <a:pt x="4942" y="2239"/>
                    </a:cubicBezTo>
                    <a:cubicBezTo>
                      <a:pt x="4918" y="798"/>
                      <a:pt x="4739" y="322"/>
                      <a:pt x="3430" y="48"/>
                    </a:cubicBezTo>
                    <a:cubicBezTo>
                      <a:pt x="3358" y="24"/>
                      <a:pt x="3275" y="12"/>
                      <a:pt x="3192" y="1"/>
                    </a:cubicBezTo>
                    <a:cubicBezTo>
                      <a:pt x="3192" y="1"/>
                      <a:pt x="2977" y="274"/>
                      <a:pt x="2477" y="274"/>
                    </a:cubicBezTo>
                    <a:cubicBezTo>
                      <a:pt x="1977" y="274"/>
                      <a:pt x="1763" y="1"/>
                      <a:pt x="1763"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49" name="Google Shape;1249;p65"/>
              <p:cNvSpPr/>
              <p:nvPr/>
            </p:nvSpPr>
            <p:spPr>
              <a:xfrm>
                <a:off x="5728383" y="4017386"/>
                <a:ext cx="65138" cy="84565"/>
              </a:xfrm>
              <a:custGeom>
                <a:rect b="b" l="l" r="r" t="t"/>
                <a:pathLst>
                  <a:path extrusionOk="0" h="2799" w="2156">
                    <a:moveTo>
                      <a:pt x="1155" y="0"/>
                    </a:moveTo>
                    <a:cubicBezTo>
                      <a:pt x="167" y="0"/>
                      <a:pt x="0" y="631"/>
                      <a:pt x="0" y="1405"/>
                    </a:cubicBezTo>
                    <a:cubicBezTo>
                      <a:pt x="0" y="2179"/>
                      <a:pt x="512" y="2798"/>
                      <a:pt x="1155" y="2798"/>
                    </a:cubicBezTo>
                    <a:cubicBezTo>
                      <a:pt x="1488" y="2798"/>
                      <a:pt x="1786" y="2620"/>
                      <a:pt x="2000" y="2346"/>
                    </a:cubicBezTo>
                    <a:cubicBezTo>
                      <a:pt x="2060" y="2263"/>
                      <a:pt x="2108" y="2179"/>
                      <a:pt x="2155" y="2072"/>
                    </a:cubicBezTo>
                    <a:cubicBezTo>
                      <a:pt x="1881" y="1751"/>
                      <a:pt x="1715" y="1298"/>
                      <a:pt x="1715" y="810"/>
                    </a:cubicBezTo>
                    <a:cubicBezTo>
                      <a:pt x="1715" y="584"/>
                      <a:pt x="1727" y="358"/>
                      <a:pt x="1774" y="131"/>
                    </a:cubicBezTo>
                    <a:cubicBezTo>
                      <a:pt x="1608" y="48"/>
                      <a:pt x="1417" y="0"/>
                      <a:pt x="1155"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sp>
          <p:nvSpPr>
            <p:cNvPr id="1250" name="Google Shape;1250;p65"/>
            <p:cNvSpPr txBox="1"/>
            <p:nvPr/>
          </p:nvSpPr>
          <p:spPr>
            <a:xfrm>
              <a:off x="4904688" y="1236425"/>
              <a:ext cx="18846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lang="pt-PT" sz="1700">
                  <a:solidFill>
                    <a:srgbClr val="434343"/>
                  </a:solidFill>
                  <a:latin typeface="Fira Sans Extra Condensed Medium"/>
                  <a:ea typeface="Fira Sans Extra Condensed Medium"/>
                  <a:cs typeface="Fira Sans Extra Condensed Medium"/>
                  <a:sym typeface="Fira Sans Extra Condensed Medium"/>
                </a:rPr>
                <a:t>Microsoft</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251" name="Google Shape;1251;p65"/>
            <p:cNvSpPr txBox="1"/>
            <p:nvPr/>
          </p:nvSpPr>
          <p:spPr>
            <a:xfrm>
              <a:off x="4904688" y="1583275"/>
              <a:ext cx="18846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Criação da Azure Databricks</a:t>
              </a:r>
              <a:endParaRPr sz="1200">
                <a:solidFill>
                  <a:srgbClr val="434343"/>
                </a:solidFill>
                <a:latin typeface="Roboto"/>
                <a:ea typeface="Roboto"/>
                <a:cs typeface="Roboto"/>
                <a:sym typeface="Roboto"/>
              </a:endParaRPr>
            </a:p>
          </p:txBody>
        </p:sp>
      </p:grpSp>
      <p:grpSp>
        <p:nvGrpSpPr>
          <p:cNvPr id="1252" name="Google Shape;1252;p65"/>
          <p:cNvGrpSpPr/>
          <p:nvPr/>
        </p:nvGrpSpPr>
        <p:grpSpPr>
          <a:xfrm>
            <a:off x="2296731" y="3168246"/>
            <a:ext cx="1884600" cy="2703247"/>
            <a:chOff x="2385150" y="1759509"/>
            <a:chExt cx="1884600" cy="2703247"/>
          </a:xfrm>
        </p:grpSpPr>
        <p:sp>
          <p:nvSpPr>
            <p:cNvPr id="1253" name="Google Shape;1253;p65"/>
            <p:cNvSpPr/>
            <p:nvPr/>
          </p:nvSpPr>
          <p:spPr>
            <a:xfrm>
              <a:off x="2717375"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2015</a:t>
              </a:r>
              <a:endParaRPr sz="1700">
                <a:solidFill>
                  <a:srgbClr val="FFFFFF"/>
                </a:solidFill>
                <a:latin typeface="Fira Sans Extra Condensed"/>
                <a:ea typeface="Fira Sans Extra Condensed"/>
                <a:cs typeface="Fira Sans Extra Condensed"/>
                <a:sym typeface="Fira Sans Extra Condensed"/>
              </a:endParaRPr>
            </a:p>
          </p:txBody>
        </p:sp>
        <p:grpSp>
          <p:nvGrpSpPr>
            <p:cNvPr id="1254" name="Google Shape;1254;p65"/>
            <p:cNvGrpSpPr/>
            <p:nvPr/>
          </p:nvGrpSpPr>
          <p:grpSpPr>
            <a:xfrm>
              <a:off x="3315568" y="3003358"/>
              <a:ext cx="22690" cy="608315"/>
              <a:chOff x="3315568" y="3003358"/>
              <a:chExt cx="22690" cy="608315"/>
            </a:xfrm>
          </p:grpSpPr>
          <p:sp>
            <p:nvSpPr>
              <p:cNvPr id="1255" name="Google Shape;1255;p65"/>
              <p:cNvSpPr/>
              <p:nvPr/>
            </p:nvSpPr>
            <p:spPr>
              <a:xfrm>
                <a:off x="3315568" y="3551913"/>
                <a:ext cx="22690" cy="59760"/>
              </a:xfrm>
              <a:custGeom>
                <a:rect b="b" l="l" r="r" t="t"/>
                <a:pathLst>
                  <a:path extrusionOk="0" h="1978" w="751">
                    <a:moveTo>
                      <a:pt x="0" y="1"/>
                    </a:moveTo>
                    <a:lnTo>
                      <a:pt x="0" y="798"/>
                    </a:lnTo>
                    <a:lnTo>
                      <a:pt x="0" y="1656"/>
                    </a:lnTo>
                    <a:lnTo>
                      <a:pt x="0" y="1930"/>
                    </a:lnTo>
                    <a:lnTo>
                      <a:pt x="215" y="1930"/>
                    </a:lnTo>
                    <a:cubicBezTo>
                      <a:pt x="274" y="1965"/>
                      <a:pt x="322" y="1977"/>
                      <a:pt x="393" y="1977"/>
                    </a:cubicBezTo>
                    <a:cubicBezTo>
                      <a:pt x="453" y="1977"/>
                      <a:pt x="512" y="1965"/>
                      <a:pt x="560" y="1930"/>
                    </a:cubicBezTo>
                    <a:lnTo>
                      <a:pt x="750" y="1930"/>
                    </a:lnTo>
                    <a:lnTo>
                      <a:pt x="750" y="1251"/>
                    </a:lnTo>
                    <a:lnTo>
                      <a:pt x="750" y="394"/>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56" name="Google Shape;1256;p65"/>
              <p:cNvSpPr/>
              <p:nvPr/>
            </p:nvSpPr>
            <p:spPr>
              <a:xfrm>
                <a:off x="3315568" y="3474239"/>
                <a:ext cx="22690" cy="59730"/>
              </a:xfrm>
              <a:custGeom>
                <a:rect b="b" l="l" r="r" t="t"/>
                <a:pathLst>
                  <a:path extrusionOk="0" h="1977" w="751">
                    <a:moveTo>
                      <a:pt x="393" y="0"/>
                    </a:moveTo>
                    <a:cubicBezTo>
                      <a:pt x="334" y="0"/>
                      <a:pt x="286" y="12"/>
                      <a:pt x="238" y="36"/>
                    </a:cubicBezTo>
                    <a:lnTo>
                      <a:pt x="0" y="36"/>
                    </a:lnTo>
                    <a:lnTo>
                      <a:pt x="0" y="798"/>
                    </a:lnTo>
                    <a:lnTo>
                      <a:pt x="0" y="1655"/>
                    </a:lnTo>
                    <a:lnTo>
                      <a:pt x="0" y="1976"/>
                    </a:lnTo>
                    <a:lnTo>
                      <a:pt x="750" y="1976"/>
                    </a:lnTo>
                    <a:lnTo>
                      <a:pt x="750" y="1250"/>
                    </a:lnTo>
                    <a:lnTo>
                      <a:pt x="750" y="393"/>
                    </a:lnTo>
                    <a:lnTo>
                      <a:pt x="750" y="36"/>
                    </a:lnTo>
                    <a:lnTo>
                      <a:pt x="536" y="36"/>
                    </a:lnTo>
                    <a:cubicBezTo>
                      <a:pt x="488" y="12"/>
                      <a:pt x="441" y="0"/>
                      <a:pt x="393"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57" name="Google Shape;1257;p65"/>
              <p:cNvSpPr/>
              <p:nvPr/>
            </p:nvSpPr>
            <p:spPr>
              <a:xfrm>
                <a:off x="3315568" y="3394359"/>
                <a:ext cx="22690" cy="60485"/>
              </a:xfrm>
              <a:custGeom>
                <a:rect b="b" l="l" r="r" t="t"/>
                <a:pathLst>
                  <a:path extrusionOk="0" h="2002" w="751">
                    <a:moveTo>
                      <a:pt x="0" y="1"/>
                    </a:moveTo>
                    <a:lnTo>
                      <a:pt x="0" y="870"/>
                    </a:lnTo>
                    <a:lnTo>
                      <a:pt x="0" y="1727"/>
                    </a:lnTo>
                    <a:lnTo>
                      <a:pt x="0" y="1942"/>
                    </a:lnTo>
                    <a:lnTo>
                      <a:pt x="191" y="1942"/>
                    </a:lnTo>
                    <a:cubicBezTo>
                      <a:pt x="250" y="1977"/>
                      <a:pt x="322" y="2001"/>
                      <a:pt x="393" y="2001"/>
                    </a:cubicBezTo>
                    <a:cubicBezTo>
                      <a:pt x="465" y="2001"/>
                      <a:pt x="524" y="1977"/>
                      <a:pt x="584" y="1942"/>
                    </a:cubicBezTo>
                    <a:lnTo>
                      <a:pt x="750" y="1942"/>
                    </a:lnTo>
                    <a:lnTo>
                      <a:pt x="750" y="1322"/>
                    </a:lnTo>
                    <a:lnTo>
                      <a:pt x="750" y="465"/>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58" name="Google Shape;1258;p65"/>
              <p:cNvSpPr/>
              <p:nvPr/>
            </p:nvSpPr>
            <p:spPr>
              <a:xfrm>
                <a:off x="3315568" y="3317379"/>
                <a:ext cx="22690" cy="59035"/>
              </a:xfrm>
              <a:custGeom>
                <a:rect b="b" l="l" r="r" t="t"/>
                <a:pathLst>
                  <a:path extrusionOk="0" h="1954" w="751">
                    <a:moveTo>
                      <a:pt x="393" y="1"/>
                    </a:moveTo>
                    <a:cubicBezTo>
                      <a:pt x="346" y="1"/>
                      <a:pt x="310" y="1"/>
                      <a:pt x="274" y="25"/>
                    </a:cubicBezTo>
                    <a:lnTo>
                      <a:pt x="0" y="25"/>
                    </a:lnTo>
                    <a:lnTo>
                      <a:pt x="0" y="846"/>
                    </a:lnTo>
                    <a:lnTo>
                      <a:pt x="0" y="1703"/>
                    </a:lnTo>
                    <a:lnTo>
                      <a:pt x="0" y="1954"/>
                    </a:lnTo>
                    <a:lnTo>
                      <a:pt x="750" y="1954"/>
                    </a:lnTo>
                    <a:lnTo>
                      <a:pt x="750" y="1299"/>
                    </a:lnTo>
                    <a:lnTo>
                      <a:pt x="750" y="441"/>
                    </a:lnTo>
                    <a:lnTo>
                      <a:pt x="750" y="25"/>
                    </a:lnTo>
                    <a:lnTo>
                      <a:pt x="500" y="25"/>
                    </a:lnTo>
                    <a:cubicBezTo>
                      <a:pt x="465" y="1"/>
                      <a:pt x="429" y="1"/>
                      <a:pt x="393"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59" name="Google Shape;1259;p65"/>
              <p:cNvSpPr/>
              <p:nvPr/>
            </p:nvSpPr>
            <p:spPr>
              <a:xfrm>
                <a:off x="3315568" y="3237167"/>
                <a:ext cx="22690" cy="62993"/>
              </a:xfrm>
              <a:custGeom>
                <a:rect b="b" l="l" r="r" t="t"/>
                <a:pathLst>
                  <a:path extrusionOk="0" h="2085" w="751">
                    <a:moveTo>
                      <a:pt x="72" y="1"/>
                    </a:moveTo>
                    <a:lnTo>
                      <a:pt x="0" y="72"/>
                    </a:lnTo>
                    <a:lnTo>
                      <a:pt x="0" y="929"/>
                    </a:lnTo>
                    <a:lnTo>
                      <a:pt x="0" y="1787"/>
                    </a:lnTo>
                    <a:lnTo>
                      <a:pt x="0" y="2084"/>
                    </a:lnTo>
                    <a:lnTo>
                      <a:pt x="750" y="2084"/>
                    </a:lnTo>
                    <a:lnTo>
                      <a:pt x="750" y="1382"/>
                    </a:lnTo>
                    <a:lnTo>
                      <a:pt x="750" y="525"/>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60" name="Google Shape;1260;p65"/>
              <p:cNvSpPr/>
              <p:nvPr/>
            </p:nvSpPr>
            <p:spPr>
              <a:xfrm>
                <a:off x="3315568" y="3160187"/>
                <a:ext cx="22690" cy="59398"/>
              </a:xfrm>
              <a:custGeom>
                <a:rect b="b" l="l" r="r" t="t"/>
                <a:pathLst>
                  <a:path extrusionOk="0" h="1966" w="751">
                    <a:moveTo>
                      <a:pt x="393" y="1"/>
                    </a:moveTo>
                    <a:cubicBezTo>
                      <a:pt x="369" y="1"/>
                      <a:pt x="346" y="13"/>
                      <a:pt x="322" y="13"/>
                    </a:cubicBezTo>
                    <a:lnTo>
                      <a:pt x="0" y="13"/>
                    </a:lnTo>
                    <a:lnTo>
                      <a:pt x="0" y="25"/>
                    </a:lnTo>
                    <a:lnTo>
                      <a:pt x="0" y="49"/>
                    </a:lnTo>
                    <a:lnTo>
                      <a:pt x="0" y="906"/>
                    </a:lnTo>
                    <a:lnTo>
                      <a:pt x="0" y="1763"/>
                    </a:lnTo>
                    <a:lnTo>
                      <a:pt x="0" y="1953"/>
                    </a:lnTo>
                    <a:lnTo>
                      <a:pt x="298" y="1953"/>
                    </a:lnTo>
                    <a:cubicBezTo>
                      <a:pt x="334" y="1953"/>
                      <a:pt x="357" y="1965"/>
                      <a:pt x="393" y="1965"/>
                    </a:cubicBezTo>
                    <a:cubicBezTo>
                      <a:pt x="417" y="1965"/>
                      <a:pt x="441" y="1953"/>
                      <a:pt x="477" y="1953"/>
                    </a:cubicBezTo>
                    <a:lnTo>
                      <a:pt x="750" y="1953"/>
                    </a:lnTo>
                    <a:lnTo>
                      <a:pt x="750" y="1358"/>
                    </a:lnTo>
                    <a:lnTo>
                      <a:pt x="750" y="501"/>
                    </a:lnTo>
                    <a:lnTo>
                      <a:pt x="750" y="13"/>
                    </a:lnTo>
                    <a:lnTo>
                      <a:pt x="453" y="13"/>
                    </a:lnTo>
                    <a:cubicBezTo>
                      <a:pt x="429" y="13"/>
                      <a:pt x="405" y="1"/>
                      <a:pt x="393"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61" name="Google Shape;1261;p65"/>
              <p:cNvSpPr/>
              <p:nvPr/>
            </p:nvSpPr>
            <p:spPr>
              <a:xfrm>
                <a:off x="3315931" y="3081788"/>
                <a:ext cx="22327" cy="60818"/>
              </a:xfrm>
              <a:custGeom>
                <a:rect b="b" l="l" r="r" t="t"/>
                <a:pathLst>
                  <a:path extrusionOk="0" h="2013" w="739">
                    <a:moveTo>
                      <a:pt x="381" y="0"/>
                    </a:moveTo>
                    <a:cubicBezTo>
                      <a:pt x="298" y="0"/>
                      <a:pt x="226" y="36"/>
                      <a:pt x="167" y="84"/>
                    </a:cubicBezTo>
                    <a:lnTo>
                      <a:pt x="72" y="84"/>
                    </a:lnTo>
                    <a:lnTo>
                      <a:pt x="0" y="72"/>
                    </a:lnTo>
                    <a:lnTo>
                      <a:pt x="0" y="929"/>
                    </a:lnTo>
                    <a:lnTo>
                      <a:pt x="0" y="1786"/>
                    </a:lnTo>
                    <a:lnTo>
                      <a:pt x="0" y="2012"/>
                    </a:lnTo>
                    <a:lnTo>
                      <a:pt x="738" y="2012"/>
                    </a:lnTo>
                    <a:lnTo>
                      <a:pt x="738" y="1381"/>
                    </a:lnTo>
                    <a:lnTo>
                      <a:pt x="738" y="524"/>
                    </a:lnTo>
                    <a:lnTo>
                      <a:pt x="738" y="84"/>
                    </a:lnTo>
                    <a:lnTo>
                      <a:pt x="584" y="84"/>
                    </a:lnTo>
                    <a:cubicBezTo>
                      <a:pt x="524" y="36"/>
                      <a:pt x="453" y="0"/>
                      <a:pt x="381"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62" name="Google Shape;1262;p65"/>
              <p:cNvSpPr/>
              <p:nvPr/>
            </p:nvSpPr>
            <p:spPr>
              <a:xfrm>
                <a:off x="3317351" y="3081788"/>
                <a:ext cx="755" cy="2175"/>
              </a:xfrm>
              <a:custGeom>
                <a:rect b="b" l="l" r="r" t="t"/>
                <a:pathLst>
                  <a:path extrusionOk="0" h="72" w="25">
                    <a:moveTo>
                      <a:pt x="1" y="0"/>
                    </a:moveTo>
                    <a:lnTo>
                      <a:pt x="1" y="72"/>
                    </a:lnTo>
                    <a:lnTo>
                      <a:pt x="25"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63" name="Google Shape;1263;p65"/>
              <p:cNvSpPr/>
              <p:nvPr/>
            </p:nvSpPr>
            <p:spPr>
              <a:xfrm>
                <a:off x="3315568" y="3003358"/>
                <a:ext cx="22690" cy="59035"/>
              </a:xfrm>
              <a:custGeom>
                <a:rect b="b" l="l" r="r" t="t"/>
                <a:pathLst>
                  <a:path extrusionOk="0" h="1954" w="751">
                    <a:moveTo>
                      <a:pt x="0" y="1"/>
                    </a:moveTo>
                    <a:lnTo>
                      <a:pt x="0" y="36"/>
                    </a:lnTo>
                    <a:lnTo>
                      <a:pt x="0" y="96"/>
                    </a:lnTo>
                    <a:lnTo>
                      <a:pt x="0" y="953"/>
                    </a:lnTo>
                    <a:lnTo>
                      <a:pt x="0" y="1811"/>
                    </a:lnTo>
                    <a:lnTo>
                      <a:pt x="0" y="1930"/>
                    </a:lnTo>
                    <a:lnTo>
                      <a:pt x="250" y="1930"/>
                    </a:lnTo>
                    <a:cubicBezTo>
                      <a:pt x="298" y="1953"/>
                      <a:pt x="346" y="1953"/>
                      <a:pt x="393" y="1953"/>
                    </a:cubicBezTo>
                    <a:cubicBezTo>
                      <a:pt x="441" y="1953"/>
                      <a:pt x="477" y="1953"/>
                      <a:pt x="524" y="1930"/>
                    </a:cubicBezTo>
                    <a:lnTo>
                      <a:pt x="750" y="1930"/>
                    </a:lnTo>
                    <a:lnTo>
                      <a:pt x="750" y="1406"/>
                    </a:lnTo>
                    <a:lnTo>
                      <a:pt x="750" y="548"/>
                    </a:lnTo>
                    <a:lnTo>
                      <a:pt x="750"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sp>
          <p:nvSpPr>
            <p:cNvPr id="1264" name="Google Shape;1264;p65"/>
            <p:cNvSpPr/>
            <p:nvPr/>
          </p:nvSpPr>
          <p:spPr>
            <a:xfrm>
              <a:off x="3279586" y="2876740"/>
              <a:ext cx="95713" cy="95713"/>
            </a:xfrm>
            <a:custGeom>
              <a:rect b="b" l="l" r="r" t="t"/>
              <a:pathLst>
                <a:path extrusionOk="0" h="3168" w="3168">
                  <a:moveTo>
                    <a:pt x="1584" y="1"/>
                  </a:moveTo>
                  <a:cubicBezTo>
                    <a:pt x="703" y="1"/>
                    <a:pt x="1" y="715"/>
                    <a:pt x="1" y="1584"/>
                  </a:cubicBezTo>
                  <a:cubicBezTo>
                    <a:pt x="1" y="2465"/>
                    <a:pt x="703" y="3168"/>
                    <a:pt x="1584" y="3168"/>
                  </a:cubicBezTo>
                  <a:cubicBezTo>
                    <a:pt x="2453" y="3168"/>
                    <a:pt x="3168" y="2465"/>
                    <a:pt x="3168" y="1584"/>
                  </a:cubicBezTo>
                  <a:cubicBezTo>
                    <a:pt x="3168" y="715"/>
                    <a:pt x="2453" y="1"/>
                    <a:pt x="1584"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65" name="Google Shape;1265;p65"/>
            <p:cNvSpPr/>
            <p:nvPr/>
          </p:nvSpPr>
          <p:spPr>
            <a:xfrm>
              <a:off x="2992182" y="3720616"/>
              <a:ext cx="658300" cy="742140"/>
            </a:xfrm>
            <a:custGeom>
              <a:rect b="b" l="l" r="r" t="t"/>
              <a:pathLst>
                <a:path extrusionOk="0" h="24564" w="21789">
                  <a:moveTo>
                    <a:pt x="10895" y="1"/>
                  </a:moveTo>
                  <a:cubicBezTo>
                    <a:pt x="10570" y="1"/>
                    <a:pt x="10246" y="84"/>
                    <a:pt x="9954" y="251"/>
                  </a:cubicBezTo>
                  <a:lnTo>
                    <a:pt x="941" y="5454"/>
                  </a:lnTo>
                  <a:cubicBezTo>
                    <a:pt x="358" y="5787"/>
                    <a:pt x="1" y="6406"/>
                    <a:pt x="1" y="7085"/>
                  </a:cubicBezTo>
                  <a:lnTo>
                    <a:pt x="1" y="17479"/>
                  </a:lnTo>
                  <a:cubicBezTo>
                    <a:pt x="1" y="18158"/>
                    <a:pt x="358" y="18777"/>
                    <a:pt x="941" y="19110"/>
                  </a:cubicBezTo>
                  <a:lnTo>
                    <a:pt x="9954" y="24313"/>
                  </a:lnTo>
                  <a:cubicBezTo>
                    <a:pt x="10246" y="24480"/>
                    <a:pt x="10570" y="24563"/>
                    <a:pt x="10895" y="24563"/>
                  </a:cubicBezTo>
                  <a:cubicBezTo>
                    <a:pt x="11219" y="24563"/>
                    <a:pt x="11544" y="24480"/>
                    <a:pt x="11835" y="24313"/>
                  </a:cubicBezTo>
                  <a:lnTo>
                    <a:pt x="20848" y="19110"/>
                  </a:lnTo>
                  <a:cubicBezTo>
                    <a:pt x="21432" y="18777"/>
                    <a:pt x="21789" y="18158"/>
                    <a:pt x="21789" y="17479"/>
                  </a:cubicBezTo>
                  <a:lnTo>
                    <a:pt x="21789" y="7085"/>
                  </a:lnTo>
                  <a:cubicBezTo>
                    <a:pt x="21789" y="6406"/>
                    <a:pt x="21432" y="5787"/>
                    <a:pt x="20848" y="5454"/>
                  </a:cubicBezTo>
                  <a:lnTo>
                    <a:pt x="11835" y="251"/>
                  </a:lnTo>
                  <a:cubicBezTo>
                    <a:pt x="11544" y="84"/>
                    <a:pt x="11219" y="1"/>
                    <a:pt x="10895"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66" name="Google Shape;1266;p65"/>
            <p:cNvSpPr/>
            <p:nvPr/>
          </p:nvSpPr>
          <p:spPr>
            <a:xfrm>
              <a:off x="3060158" y="3797505"/>
              <a:ext cx="522344" cy="588358"/>
            </a:xfrm>
            <a:custGeom>
              <a:rect b="b" l="l" r="r" t="t"/>
              <a:pathLst>
                <a:path extrusionOk="0" h="19474" w="17289">
                  <a:moveTo>
                    <a:pt x="8645" y="1"/>
                  </a:moveTo>
                  <a:cubicBezTo>
                    <a:pt x="8377" y="1"/>
                    <a:pt x="8109" y="69"/>
                    <a:pt x="7871" y="206"/>
                  </a:cubicBezTo>
                  <a:lnTo>
                    <a:pt x="775" y="4302"/>
                  </a:lnTo>
                  <a:cubicBezTo>
                    <a:pt x="299" y="4576"/>
                    <a:pt x="1" y="5088"/>
                    <a:pt x="1" y="5635"/>
                  </a:cubicBezTo>
                  <a:lnTo>
                    <a:pt x="1" y="13839"/>
                  </a:lnTo>
                  <a:cubicBezTo>
                    <a:pt x="1" y="14386"/>
                    <a:pt x="299" y="14898"/>
                    <a:pt x="775" y="15172"/>
                  </a:cubicBezTo>
                  <a:lnTo>
                    <a:pt x="7871" y="19268"/>
                  </a:lnTo>
                  <a:cubicBezTo>
                    <a:pt x="8109" y="19405"/>
                    <a:pt x="8377" y="19473"/>
                    <a:pt x="8645" y="19473"/>
                  </a:cubicBezTo>
                  <a:cubicBezTo>
                    <a:pt x="8913" y="19473"/>
                    <a:pt x="9181" y="19405"/>
                    <a:pt x="9419" y="19268"/>
                  </a:cubicBezTo>
                  <a:lnTo>
                    <a:pt x="16515" y="15172"/>
                  </a:lnTo>
                  <a:cubicBezTo>
                    <a:pt x="16991" y="14898"/>
                    <a:pt x="17289" y="14386"/>
                    <a:pt x="17289" y="13839"/>
                  </a:cubicBezTo>
                  <a:lnTo>
                    <a:pt x="17289" y="5635"/>
                  </a:lnTo>
                  <a:cubicBezTo>
                    <a:pt x="17289" y="5088"/>
                    <a:pt x="16991" y="4576"/>
                    <a:pt x="16515" y="4302"/>
                  </a:cubicBezTo>
                  <a:lnTo>
                    <a:pt x="9419" y="206"/>
                  </a:lnTo>
                  <a:cubicBezTo>
                    <a:pt x="9181" y="69"/>
                    <a:pt x="8913" y="1"/>
                    <a:pt x="864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67" name="Google Shape;1267;p65"/>
            <p:cNvSpPr/>
            <p:nvPr/>
          </p:nvSpPr>
          <p:spPr>
            <a:xfrm>
              <a:off x="3240734" y="3959107"/>
              <a:ext cx="161184" cy="265145"/>
            </a:xfrm>
            <a:custGeom>
              <a:rect b="b" l="l" r="r" t="t"/>
              <a:pathLst>
                <a:path extrusionOk="0" h="8776" w="5335">
                  <a:moveTo>
                    <a:pt x="2287" y="2275"/>
                  </a:moveTo>
                  <a:lnTo>
                    <a:pt x="2287" y="3608"/>
                  </a:lnTo>
                  <a:cubicBezTo>
                    <a:pt x="1882" y="3477"/>
                    <a:pt x="1608" y="3299"/>
                    <a:pt x="1608" y="2965"/>
                  </a:cubicBezTo>
                  <a:cubicBezTo>
                    <a:pt x="1608" y="2656"/>
                    <a:pt x="1799" y="2394"/>
                    <a:pt x="2287" y="2275"/>
                  </a:cubicBezTo>
                  <a:close/>
                  <a:moveTo>
                    <a:pt x="3192" y="5216"/>
                  </a:moveTo>
                  <a:cubicBezTo>
                    <a:pt x="3596" y="5346"/>
                    <a:pt x="3858" y="5525"/>
                    <a:pt x="3858" y="5858"/>
                  </a:cubicBezTo>
                  <a:cubicBezTo>
                    <a:pt x="3858" y="6156"/>
                    <a:pt x="3656" y="6394"/>
                    <a:pt x="3192" y="6501"/>
                  </a:cubicBezTo>
                  <a:lnTo>
                    <a:pt x="3192" y="5216"/>
                  </a:lnTo>
                  <a:close/>
                  <a:moveTo>
                    <a:pt x="2287" y="1"/>
                  </a:moveTo>
                  <a:lnTo>
                    <a:pt x="2287" y="1036"/>
                  </a:lnTo>
                  <a:cubicBezTo>
                    <a:pt x="834" y="1203"/>
                    <a:pt x="132" y="2048"/>
                    <a:pt x="132" y="3037"/>
                  </a:cubicBezTo>
                  <a:cubicBezTo>
                    <a:pt x="132" y="4382"/>
                    <a:pt x="1263" y="4727"/>
                    <a:pt x="2287" y="4977"/>
                  </a:cubicBezTo>
                  <a:lnTo>
                    <a:pt x="2287" y="6537"/>
                  </a:lnTo>
                  <a:cubicBezTo>
                    <a:pt x="1620" y="6478"/>
                    <a:pt x="965" y="6216"/>
                    <a:pt x="501" y="5870"/>
                  </a:cubicBezTo>
                  <a:lnTo>
                    <a:pt x="1" y="7013"/>
                  </a:lnTo>
                  <a:cubicBezTo>
                    <a:pt x="501" y="7418"/>
                    <a:pt x="1370" y="7704"/>
                    <a:pt x="2287" y="7763"/>
                  </a:cubicBezTo>
                  <a:lnTo>
                    <a:pt x="2287" y="8775"/>
                  </a:lnTo>
                  <a:lnTo>
                    <a:pt x="3192" y="8775"/>
                  </a:lnTo>
                  <a:lnTo>
                    <a:pt x="3192" y="7740"/>
                  </a:lnTo>
                  <a:cubicBezTo>
                    <a:pt x="4632" y="7561"/>
                    <a:pt x="5335" y="6716"/>
                    <a:pt x="5335" y="5739"/>
                  </a:cubicBezTo>
                  <a:cubicBezTo>
                    <a:pt x="5335" y="4430"/>
                    <a:pt x="4216" y="4084"/>
                    <a:pt x="3192" y="3834"/>
                  </a:cubicBezTo>
                  <a:lnTo>
                    <a:pt x="3192" y="2251"/>
                  </a:lnTo>
                  <a:cubicBezTo>
                    <a:pt x="3656" y="2299"/>
                    <a:pt x="4132" y="2465"/>
                    <a:pt x="4597" y="2739"/>
                  </a:cubicBezTo>
                  <a:lnTo>
                    <a:pt x="5061" y="1584"/>
                  </a:lnTo>
                  <a:cubicBezTo>
                    <a:pt x="4549" y="1263"/>
                    <a:pt x="3882" y="1072"/>
                    <a:pt x="3192" y="1013"/>
                  </a:cubicBezTo>
                  <a:lnTo>
                    <a:pt x="3192" y="1"/>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68" name="Google Shape;1268;p65"/>
            <p:cNvSpPr txBox="1"/>
            <p:nvPr/>
          </p:nvSpPr>
          <p:spPr>
            <a:xfrm>
              <a:off x="2385150" y="1759509"/>
              <a:ext cx="18846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lang="pt-PT" sz="1700">
                  <a:solidFill>
                    <a:srgbClr val="434343"/>
                  </a:solidFill>
                  <a:latin typeface="Fira Sans Extra Condensed Medium"/>
                  <a:ea typeface="Fira Sans Extra Condensed Medium"/>
                  <a:cs typeface="Fira Sans Extra Condensed Medium"/>
                  <a:sym typeface="Fira Sans Extra Condensed Medium"/>
                </a:rPr>
                <a:t>Spark ganha popularidade</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269" name="Google Shape;1269;p65"/>
          <p:cNvGrpSpPr/>
          <p:nvPr/>
        </p:nvGrpSpPr>
        <p:grpSpPr>
          <a:xfrm>
            <a:off x="1017681" y="2091620"/>
            <a:ext cx="1884600" cy="3105392"/>
            <a:chOff x="1106100" y="682883"/>
            <a:chExt cx="1884600" cy="3105392"/>
          </a:xfrm>
        </p:grpSpPr>
        <p:grpSp>
          <p:nvGrpSpPr>
            <p:cNvPr id="1270" name="Google Shape;1270;p65"/>
            <p:cNvGrpSpPr/>
            <p:nvPr/>
          </p:nvGrpSpPr>
          <p:grpSpPr>
            <a:xfrm>
              <a:off x="1994039" y="1524613"/>
              <a:ext cx="22357" cy="607560"/>
              <a:chOff x="1994039" y="1524613"/>
              <a:chExt cx="22357" cy="607560"/>
            </a:xfrm>
          </p:grpSpPr>
          <p:sp>
            <p:nvSpPr>
              <p:cNvPr id="1271" name="Google Shape;1271;p65"/>
              <p:cNvSpPr/>
              <p:nvPr/>
            </p:nvSpPr>
            <p:spPr>
              <a:xfrm>
                <a:off x="1994039" y="1915976"/>
                <a:ext cx="22357" cy="59730"/>
              </a:xfrm>
              <a:custGeom>
                <a:rect b="b" l="l" r="r" t="t"/>
                <a:pathLst>
                  <a:path extrusionOk="0" h="1977" w="740">
                    <a:moveTo>
                      <a:pt x="370" y="0"/>
                    </a:moveTo>
                    <a:cubicBezTo>
                      <a:pt x="191" y="0"/>
                      <a:pt x="1" y="155"/>
                      <a:pt x="1" y="346"/>
                    </a:cubicBezTo>
                    <a:lnTo>
                      <a:pt x="1" y="1643"/>
                    </a:lnTo>
                    <a:cubicBezTo>
                      <a:pt x="1" y="1822"/>
                      <a:pt x="191" y="1977"/>
                      <a:pt x="370" y="1977"/>
                    </a:cubicBezTo>
                    <a:cubicBezTo>
                      <a:pt x="560" y="1977"/>
                      <a:pt x="739" y="1822"/>
                      <a:pt x="739" y="1643"/>
                    </a:cubicBezTo>
                    <a:lnTo>
                      <a:pt x="739" y="346"/>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72" name="Google Shape;1272;p65"/>
              <p:cNvSpPr/>
              <p:nvPr/>
            </p:nvSpPr>
            <p:spPr>
              <a:xfrm>
                <a:off x="1994039" y="1994375"/>
                <a:ext cx="22357" cy="59760"/>
              </a:xfrm>
              <a:custGeom>
                <a:rect b="b" l="l" r="r" t="t"/>
                <a:pathLst>
                  <a:path extrusionOk="0" h="1978" w="740">
                    <a:moveTo>
                      <a:pt x="370" y="1"/>
                    </a:moveTo>
                    <a:cubicBezTo>
                      <a:pt x="191" y="1"/>
                      <a:pt x="1" y="156"/>
                      <a:pt x="1" y="334"/>
                    </a:cubicBezTo>
                    <a:lnTo>
                      <a:pt x="1" y="1632"/>
                    </a:lnTo>
                    <a:cubicBezTo>
                      <a:pt x="1" y="1822"/>
                      <a:pt x="191" y="1977"/>
                      <a:pt x="370" y="1977"/>
                    </a:cubicBezTo>
                    <a:cubicBezTo>
                      <a:pt x="560" y="1977"/>
                      <a:pt x="739" y="1822"/>
                      <a:pt x="739" y="1632"/>
                    </a:cubicBezTo>
                    <a:lnTo>
                      <a:pt x="739" y="334"/>
                    </a:lnTo>
                    <a:cubicBezTo>
                      <a:pt x="739" y="156"/>
                      <a:pt x="560" y="1"/>
                      <a:pt x="370"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73" name="Google Shape;1273;p65"/>
              <p:cNvSpPr/>
              <p:nvPr/>
            </p:nvSpPr>
            <p:spPr>
              <a:xfrm>
                <a:off x="1994039" y="1837909"/>
                <a:ext cx="22357" cy="59398"/>
              </a:xfrm>
              <a:custGeom>
                <a:rect b="b" l="l" r="r" t="t"/>
                <a:pathLst>
                  <a:path extrusionOk="0" h="1966" w="740">
                    <a:moveTo>
                      <a:pt x="370" y="1"/>
                    </a:moveTo>
                    <a:cubicBezTo>
                      <a:pt x="191" y="1"/>
                      <a:pt x="1" y="143"/>
                      <a:pt x="1" y="334"/>
                    </a:cubicBezTo>
                    <a:lnTo>
                      <a:pt x="1" y="1632"/>
                    </a:lnTo>
                    <a:cubicBezTo>
                      <a:pt x="1" y="1810"/>
                      <a:pt x="191" y="1965"/>
                      <a:pt x="370" y="1965"/>
                    </a:cubicBezTo>
                    <a:cubicBezTo>
                      <a:pt x="560" y="1965"/>
                      <a:pt x="739" y="1810"/>
                      <a:pt x="739" y="1632"/>
                    </a:cubicBezTo>
                    <a:lnTo>
                      <a:pt x="739" y="334"/>
                    </a:lnTo>
                    <a:cubicBezTo>
                      <a:pt x="739" y="143"/>
                      <a:pt x="560" y="1"/>
                      <a:pt x="370"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74" name="Google Shape;1274;p65"/>
              <p:cNvSpPr/>
              <p:nvPr/>
            </p:nvSpPr>
            <p:spPr>
              <a:xfrm>
                <a:off x="1994039" y="2072805"/>
                <a:ext cx="22357" cy="59368"/>
              </a:xfrm>
              <a:custGeom>
                <a:rect b="b" l="l" r="r" t="t"/>
                <a:pathLst>
                  <a:path extrusionOk="0" h="1965" w="740">
                    <a:moveTo>
                      <a:pt x="370" y="0"/>
                    </a:moveTo>
                    <a:cubicBezTo>
                      <a:pt x="191" y="0"/>
                      <a:pt x="1" y="155"/>
                      <a:pt x="1" y="334"/>
                    </a:cubicBezTo>
                    <a:lnTo>
                      <a:pt x="1" y="1632"/>
                    </a:lnTo>
                    <a:cubicBezTo>
                      <a:pt x="1" y="1822"/>
                      <a:pt x="191" y="1965"/>
                      <a:pt x="370" y="1965"/>
                    </a:cubicBezTo>
                    <a:cubicBezTo>
                      <a:pt x="560" y="1965"/>
                      <a:pt x="739" y="1822"/>
                      <a:pt x="739" y="1632"/>
                    </a:cubicBezTo>
                    <a:lnTo>
                      <a:pt x="739" y="334"/>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75" name="Google Shape;1275;p65"/>
              <p:cNvSpPr/>
              <p:nvPr/>
            </p:nvSpPr>
            <p:spPr>
              <a:xfrm>
                <a:off x="1994039" y="1524613"/>
                <a:ext cx="22357" cy="59368"/>
              </a:xfrm>
              <a:custGeom>
                <a:rect b="b" l="l" r="r" t="t"/>
                <a:pathLst>
                  <a:path extrusionOk="0" h="1965" w="740">
                    <a:moveTo>
                      <a:pt x="370" y="0"/>
                    </a:moveTo>
                    <a:cubicBezTo>
                      <a:pt x="191" y="0"/>
                      <a:pt x="1" y="143"/>
                      <a:pt x="1" y="334"/>
                    </a:cubicBezTo>
                    <a:lnTo>
                      <a:pt x="1" y="1631"/>
                    </a:lnTo>
                    <a:cubicBezTo>
                      <a:pt x="1" y="1810"/>
                      <a:pt x="191" y="1965"/>
                      <a:pt x="370" y="1965"/>
                    </a:cubicBezTo>
                    <a:cubicBezTo>
                      <a:pt x="560" y="1965"/>
                      <a:pt x="739" y="1810"/>
                      <a:pt x="739" y="1631"/>
                    </a:cubicBezTo>
                    <a:lnTo>
                      <a:pt x="739" y="334"/>
                    </a:lnTo>
                    <a:cubicBezTo>
                      <a:pt x="739" y="143"/>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76" name="Google Shape;1276;p65"/>
              <p:cNvSpPr/>
              <p:nvPr/>
            </p:nvSpPr>
            <p:spPr>
              <a:xfrm>
                <a:off x="1994039" y="1602650"/>
                <a:ext cx="22357" cy="59760"/>
              </a:xfrm>
              <a:custGeom>
                <a:rect b="b" l="l" r="r" t="t"/>
                <a:pathLst>
                  <a:path extrusionOk="0" h="1978" w="740">
                    <a:moveTo>
                      <a:pt x="370" y="1"/>
                    </a:moveTo>
                    <a:cubicBezTo>
                      <a:pt x="191" y="1"/>
                      <a:pt x="1" y="156"/>
                      <a:pt x="1" y="346"/>
                    </a:cubicBezTo>
                    <a:lnTo>
                      <a:pt x="1" y="1644"/>
                    </a:lnTo>
                    <a:cubicBezTo>
                      <a:pt x="1" y="1823"/>
                      <a:pt x="191" y="1977"/>
                      <a:pt x="370" y="1977"/>
                    </a:cubicBezTo>
                    <a:cubicBezTo>
                      <a:pt x="560" y="1977"/>
                      <a:pt x="739" y="1823"/>
                      <a:pt x="739" y="1644"/>
                    </a:cubicBezTo>
                    <a:lnTo>
                      <a:pt x="739" y="346"/>
                    </a:lnTo>
                    <a:cubicBezTo>
                      <a:pt x="739" y="156"/>
                      <a:pt x="560" y="1"/>
                      <a:pt x="370"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77" name="Google Shape;1277;p65"/>
              <p:cNvSpPr/>
              <p:nvPr/>
            </p:nvSpPr>
            <p:spPr>
              <a:xfrm>
                <a:off x="1994039" y="1681079"/>
                <a:ext cx="22357" cy="59730"/>
              </a:xfrm>
              <a:custGeom>
                <a:rect b="b" l="l" r="r" t="t"/>
                <a:pathLst>
                  <a:path extrusionOk="0" h="1977" w="740">
                    <a:moveTo>
                      <a:pt x="370" y="0"/>
                    </a:moveTo>
                    <a:cubicBezTo>
                      <a:pt x="191" y="0"/>
                      <a:pt x="1" y="155"/>
                      <a:pt x="1" y="334"/>
                    </a:cubicBezTo>
                    <a:lnTo>
                      <a:pt x="1" y="1632"/>
                    </a:lnTo>
                    <a:cubicBezTo>
                      <a:pt x="1" y="1822"/>
                      <a:pt x="191" y="1977"/>
                      <a:pt x="370" y="1977"/>
                    </a:cubicBezTo>
                    <a:cubicBezTo>
                      <a:pt x="560" y="1977"/>
                      <a:pt x="739" y="1822"/>
                      <a:pt x="739" y="1632"/>
                    </a:cubicBezTo>
                    <a:lnTo>
                      <a:pt x="739" y="334"/>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78" name="Google Shape;1278;p65"/>
              <p:cNvSpPr/>
              <p:nvPr/>
            </p:nvSpPr>
            <p:spPr>
              <a:xfrm>
                <a:off x="1994039" y="1759509"/>
                <a:ext cx="22357" cy="59368"/>
              </a:xfrm>
              <a:custGeom>
                <a:rect b="b" l="l" r="r" t="t"/>
                <a:pathLst>
                  <a:path extrusionOk="0" h="1965" w="740">
                    <a:moveTo>
                      <a:pt x="370" y="0"/>
                    </a:moveTo>
                    <a:cubicBezTo>
                      <a:pt x="191" y="0"/>
                      <a:pt x="1" y="155"/>
                      <a:pt x="1" y="333"/>
                    </a:cubicBezTo>
                    <a:lnTo>
                      <a:pt x="1" y="1631"/>
                    </a:lnTo>
                    <a:cubicBezTo>
                      <a:pt x="1" y="1822"/>
                      <a:pt x="191" y="1965"/>
                      <a:pt x="370" y="1965"/>
                    </a:cubicBezTo>
                    <a:cubicBezTo>
                      <a:pt x="560" y="1965"/>
                      <a:pt x="739" y="1822"/>
                      <a:pt x="739" y="1631"/>
                    </a:cubicBezTo>
                    <a:lnTo>
                      <a:pt x="739" y="333"/>
                    </a:lnTo>
                    <a:cubicBezTo>
                      <a:pt x="739" y="155"/>
                      <a:pt x="560" y="0"/>
                      <a:pt x="370"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sp>
          <p:nvSpPr>
            <p:cNvPr id="1279" name="Google Shape;1279;p65"/>
            <p:cNvSpPr/>
            <p:nvPr/>
          </p:nvSpPr>
          <p:spPr>
            <a:xfrm>
              <a:off x="1957362" y="2163441"/>
              <a:ext cx="95713" cy="95713"/>
            </a:xfrm>
            <a:custGeom>
              <a:rect b="b" l="l" r="r" t="t"/>
              <a:pathLst>
                <a:path extrusionOk="0" h="3168" w="3168">
                  <a:moveTo>
                    <a:pt x="1584" y="1"/>
                  </a:moveTo>
                  <a:cubicBezTo>
                    <a:pt x="715" y="1"/>
                    <a:pt x="0" y="715"/>
                    <a:pt x="0" y="1584"/>
                  </a:cubicBezTo>
                  <a:cubicBezTo>
                    <a:pt x="0" y="2465"/>
                    <a:pt x="715" y="3168"/>
                    <a:pt x="1584" y="3168"/>
                  </a:cubicBezTo>
                  <a:cubicBezTo>
                    <a:pt x="2465" y="3168"/>
                    <a:pt x="3167" y="2465"/>
                    <a:pt x="3167" y="1584"/>
                  </a:cubicBezTo>
                  <a:cubicBezTo>
                    <a:pt x="3167" y="715"/>
                    <a:pt x="2465" y="1"/>
                    <a:pt x="1584"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80" name="Google Shape;1280;p65"/>
            <p:cNvSpPr/>
            <p:nvPr/>
          </p:nvSpPr>
          <p:spPr>
            <a:xfrm>
              <a:off x="1455575" y="2351932"/>
              <a:ext cx="1185659" cy="384212"/>
            </a:xfrm>
            <a:custGeom>
              <a:rect b="b" l="l" r="r" t="t"/>
              <a:pathLst>
                <a:path extrusionOk="0" h="12717" w="39244">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2013</a:t>
              </a:r>
              <a:endParaRPr sz="1700">
                <a:solidFill>
                  <a:srgbClr val="FFFFFF"/>
                </a:solidFill>
                <a:latin typeface="Fira Sans Extra Condensed"/>
                <a:ea typeface="Fira Sans Extra Condensed"/>
                <a:cs typeface="Fira Sans Extra Condensed"/>
                <a:sym typeface="Fira Sans Extra Condensed"/>
              </a:endParaRPr>
            </a:p>
          </p:txBody>
        </p:sp>
        <p:sp>
          <p:nvSpPr>
            <p:cNvPr id="1281" name="Google Shape;1281;p65"/>
            <p:cNvSpPr/>
            <p:nvPr/>
          </p:nvSpPr>
          <p:spPr>
            <a:xfrm>
              <a:off x="1676060" y="682883"/>
              <a:ext cx="658330" cy="742502"/>
            </a:xfrm>
            <a:custGeom>
              <a:rect b="b" l="l" r="r" t="t"/>
              <a:pathLst>
                <a:path extrusionOk="0" h="24576" w="21790">
                  <a:moveTo>
                    <a:pt x="10895" y="1"/>
                  </a:moveTo>
                  <a:cubicBezTo>
                    <a:pt x="10571" y="1"/>
                    <a:pt x="10246" y="84"/>
                    <a:pt x="9954" y="251"/>
                  </a:cubicBezTo>
                  <a:lnTo>
                    <a:pt x="941" y="5454"/>
                  </a:lnTo>
                  <a:cubicBezTo>
                    <a:pt x="358" y="5799"/>
                    <a:pt x="1" y="6418"/>
                    <a:pt x="1" y="7085"/>
                  </a:cubicBezTo>
                  <a:lnTo>
                    <a:pt x="1" y="17491"/>
                  </a:lnTo>
                  <a:cubicBezTo>
                    <a:pt x="1" y="18170"/>
                    <a:pt x="358" y="18789"/>
                    <a:pt x="941" y="19122"/>
                  </a:cubicBezTo>
                  <a:lnTo>
                    <a:pt x="9954" y="24325"/>
                  </a:lnTo>
                  <a:cubicBezTo>
                    <a:pt x="10246" y="24492"/>
                    <a:pt x="10571" y="24575"/>
                    <a:pt x="10895" y="24575"/>
                  </a:cubicBezTo>
                  <a:cubicBezTo>
                    <a:pt x="11219" y="24575"/>
                    <a:pt x="11544" y="24492"/>
                    <a:pt x="11836" y="24325"/>
                  </a:cubicBezTo>
                  <a:lnTo>
                    <a:pt x="20849" y="19122"/>
                  </a:lnTo>
                  <a:cubicBezTo>
                    <a:pt x="21432" y="18789"/>
                    <a:pt x="21789" y="18170"/>
                    <a:pt x="21789" y="17491"/>
                  </a:cubicBezTo>
                  <a:lnTo>
                    <a:pt x="21789" y="7085"/>
                  </a:lnTo>
                  <a:cubicBezTo>
                    <a:pt x="21789" y="6418"/>
                    <a:pt x="21432" y="5799"/>
                    <a:pt x="20849" y="5454"/>
                  </a:cubicBezTo>
                  <a:lnTo>
                    <a:pt x="11836" y="251"/>
                  </a:lnTo>
                  <a:cubicBezTo>
                    <a:pt x="11544" y="84"/>
                    <a:pt x="11219" y="1"/>
                    <a:pt x="10895"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82" name="Google Shape;1282;p65"/>
            <p:cNvSpPr/>
            <p:nvPr/>
          </p:nvSpPr>
          <p:spPr>
            <a:xfrm>
              <a:off x="1744067" y="759862"/>
              <a:ext cx="522314" cy="588630"/>
            </a:xfrm>
            <a:custGeom>
              <a:rect b="b" l="l" r="r" t="t"/>
              <a:pathLst>
                <a:path extrusionOk="0" h="19483" w="17288">
                  <a:moveTo>
                    <a:pt x="8644" y="1"/>
                  </a:moveTo>
                  <a:cubicBezTo>
                    <a:pt x="8376" y="1"/>
                    <a:pt x="8108" y="72"/>
                    <a:pt x="7870" y="215"/>
                  </a:cubicBezTo>
                  <a:lnTo>
                    <a:pt x="774" y="4311"/>
                  </a:lnTo>
                  <a:cubicBezTo>
                    <a:pt x="298" y="4585"/>
                    <a:pt x="0" y="5096"/>
                    <a:pt x="0" y="5644"/>
                  </a:cubicBezTo>
                  <a:lnTo>
                    <a:pt x="0" y="13836"/>
                  </a:lnTo>
                  <a:cubicBezTo>
                    <a:pt x="0" y="14395"/>
                    <a:pt x="298" y="14895"/>
                    <a:pt x="774" y="15181"/>
                  </a:cubicBezTo>
                  <a:lnTo>
                    <a:pt x="7870" y="19277"/>
                  </a:lnTo>
                  <a:cubicBezTo>
                    <a:pt x="8108" y="19414"/>
                    <a:pt x="8376" y="19482"/>
                    <a:pt x="8644" y="19482"/>
                  </a:cubicBezTo>
                  <a:cubicBezTo>
                    <a:pt x="8912" y="19482"/>
                    <a:pt x="9180" y="19414"/>
                    <a:pt x="9418" y="19277"/>
                  </a:cubicBezTo>
                  <a:lnTo>
                    <a:pt x="16514" y="15181"/>
                  </a:lnTo>
                  <a:cubicBezTo>
                    <a:pt x="16990" y="14895"/>
                    <a:pt x="17288" y="14395"/>
                    <a:pt x="17288" y="13836"/>
                  </a:cubicBezTo>
                  <a:lnTo>
                    <a:pt x="17288" y="5644"/>
                  </a:lnTo>
                  <a:cubicBezTo>
                    <a:pt x="17288" y="5096"/>
                    <a:pt x="16990" y="4585"/>
                    <a:pt x="16514" y="4311"/>
                  </a:cubicBezTo>
                  <a:lnTo>
                    <a:pt x="9418" y="215"/>
                  </a:lnTo>
                  <a:cubicBezTo>
                    <a:pt x="9180" y="72"/>
                    <a:pt x="8912" y="1"/>
                    <a:pt x="864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nvGrpSpPr>
            <p:cNvPr id="1283" name="Google Shape;1283;p65"/>
            <p:cNvGrpSpPr/>
            <p:nvPr/>
          </p:nvGrpSpPr>
          <p:grpSpPr>
            <a:xfrm>
              <a:off x="1876062" y="939713"/>
              <a:ext cx="258317" cy="229190"/>
              <a:chOff x="1876062" y="939713"/>
              <a:chExt cx="258317" cy="229190"/>
            </a:xfrm>
          </p:grpSpPr>
          <p:sp>
            <p:nvSpPr>
              <p:cNvPr id="1284" name="Google Shape;1284;p65"/>
              <p:cNvSpPr/>
              <p:nvPr/>
            </p:nvSpPr>
            <p:spPr>
              <a:xfrm>
                <a:off x="1912045" y="982885"/>
                <a:ext cx="185626" cy="186018"/>
              </a:xfrm>
              <a:custGeom>
                <a:rect b="b" l="l" r="r" t="t"/>
                <a:pathLst>
                  <a:path extrusionOk="0" h="6157" w="6144">
                    <a:moveTo>
                      <a:pt x="3179" y="0"/>
                    </a:moveTo>
                    <a:lnTo>
                      <a:pt x="36" y="2644"/>
                    </a:lnTo>
                    <a:lnTo>
                      <a:pt x="36" y="5954"/>
                    </a:lnTo>
                    <a:cubicBezTo>
                      <a:pt x="36" y="5954"/>
                      <a:pt x="0" y="6144"/>
                      <a:pt x="179" y="6144"/>
                    </a:cubicBezTo>
                    <a:lnTo>
                      <a:pt x="2322" y="6144"/>
                    </a:lnTo>
                    <a:lnTo>
                      <a:pt x="2322" y="4370"/>
                    </a:lnTo>
                    <a:cubicBezTo>
                      <a:pt x="2322" y="4370"/>
                      <a:pt x="2274" y="4072"/>
                      <a:pt x="2560" y="4072"/>
                    </a:cubicBezTo>
                    <a:lnTo>
                      <a:pt x="3453" y="4072"/>
                    </a:lnTo>
                    <a:cubicBezTo>
                      <a:pt x="3786" y="4072"/>
                      <a:pt x="3775" y="4370"/>
                      <a:pt x="3775" y="4370"/>
                    </a:cubicBezTo>
                    <a:lnTo>
                      <a:pt x="3763" y="6156"/>
                    </a:lnTo>
                    <a:lnTo>
                      <a:pt x="5882" y="6156"/>
                    </a:lnTo>
                    <a:cubicBezTo>
                      <a:pt x="6120" y="6156"/>
                      <a:pt x="6144" y="5906"/>
                      <a:pt x="6144" y="5906"/>
                    </a:cubicBezTo>
                    <a:lnTo>
                      <a:pt x="6144" y="2644"/>
                    </a:lnTo>
                    <a:lnTo>
                      <a:pt x="3179" y="0"/>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85" name="Google Shape;1285;p65"/>
              <p:cNvSpPr/>
              <p:nvPr/>
            </p:nvSpPr>
            <p:spPr>
              <a:xfrm>
                <a:off x="1876062" y="939713"/>
                <a:ext cx="258317" cy="122421"/>
              </a:xfrm>
              <a:custGeom>
                <a:rect b="b" l="l" r="r" t="t"/>
                <a:pathLst>
                  <a:path extrusionOk="0" h="4052" w="8550">
                    <a:moveTo>
                      <a:pt x="4346" y="1"/>
                    </a:moveTo>
                    <a:lnTo>
                      <a:pt x="1" y="3835"/>
                    </a:lnTo>
                    <a:cubicBezTo>
                      <a:pt x="1" y="3835"/>
                      <a:pt x="117" y="4052"/>
                      <a:pt x="367" y="4052"/>
                    </a:cubicBezTo>
                    <a:cubicBezTo>
                      <a:pt x="493" y="4052"/>
                      <a:pt x="651" y="3997"/>
                      <a:pt x="846" y="3835"/>
                    </a:cubicBezTo>
                    <a:lnTo>
                      <a:pt x="4346" y="870"/>
                    </a:lnTo>
                    <a:lnTo>
                      <a:pt x="7621" y="3811"/>
                    </a:lnTo>
                    <a:cubicBezTo>
                      <a:pt x="7847" y="3973"/>
                      <a:pt x="8025" y="4028"/>
                      <a:pt x="8163" y="4028"/>
                    </a:cubicBezTo>
                    <a:cubicBezTo>
                      <a:pt x="8438" y="4028"/>
                      <a:pt x="8549" y="3811"/>
                      <a:pt x="8549" y="3811"/>
                    </a:cubicBezTo>
                    <a:lnTo>
                      <a:pt x="4346"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1286" name="Google Shape;1286;p65"/>
              <p:cNvSpPr/>
              <p:nvPr/>
            </p:nvSpPr>
            <p:spPr>
              <a:xfrm>
                <a:off x="2077514" y="966329"/>
                <a:ext cx="24472" cy="51845"/>
              </a:xfrm>
              <a:custGeom>
                <a:rect b="b" l="l" r="r" t="t"/>
                <a:pathLst>
                  <a:path extrusionOk="0" h="1716" w="810">
                    <a:moveTo>
                      <a:pt x="36" y="1"/>
                    </a:moveTo>
                    <a:lnTo>
                      <a:pt x="0" y="1013"/>
                    </a:lnTo>
                    <a:lnTo>
                      <a:pt x="810" y="1715"/>
                    </a:lnTo>
                    <a:lnTo>
                      <a:pt x="810"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grpSp>
        <p:sp>
          <p:nvSpPr>
            <p:cNvPr id="1287" name="Google Shape;1287;p65"/>
            <p:cNvSpPr txBox="1"/>
            <p:nvPr/>
          </p:nvSpPr>
          <p:spPr>
            <a:xfrm>
              <a:off x="1106100" y="3253375"/>
              <a:ext cx="18846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Series A – 14M USD</a:t>
              </a:r>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Fundadores Apache Spark</a:t>
              </a:r>
              <a:endParaRPr sz="1200">
                <a:solidFill>
                  <a:srgbClr val="434343"/>
                </a:solidFill>
                <a:latin typeface="Roboto"/>
                <a:ea typeface="Roboto"/>
                <a:cs typeface="Roboto"/>
                <a:sym typeface="Roboto"/>
              </a:endParaRPr>
            </a:p>
          </p:txBody>
        </p:sp>
        <p:sp>
          <p:nvSpPr>
            <p:cNvPr id="1288" name="Google Shape;1288;p65"/>
            <p:cNvSpPr txBox="1"/>
            <p:nvPr/>
          </p:nvSpPr>
          <p:spPr>
            <a:xfrm>
              <a:off x="1106100" y="2906525"/>
              <a:ext cx="18846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lang="pt-PT" sz="1700">
                  <a:solidFill>
                    <a:srgbClr val="434343"/>
                  </a:solidFill>
                  <a:latin typeface="Fira Sans Extra Condensed Medium"/>
                  <a:ea typeface="Fira Sans Extra Condensed Medium"/>
                  <a:cs typeface="Fira Sans Extra Condensed Medium"/>
                  <a:sym typeface="Fira Sans Extra Condensed Medium"/>
                </a:rPr>
                <a:t>Início</a:t>
              </a:r>
              <a:endParaRPr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289" name="Google Shape;1289;p65"/>
          <p:cNvGrpSpPr/>
          <p:nvPr/>
        </p:nvGrpSpPr>
        <p:grpSpPr>
          <a:xfrm>
            <a:off x="197782" y="6523821"/>
            <a:ext cx="8775818" cy="241500"/>
            <a:chOff x="197782" y="6523821"/>
            <a:chExt cx="8775818" cy="241500"/>
          </a:xfrm>
        </p:grpSpPr>
        <p:sp>
          <p:nvSpPr>
            <p:cNvPr id="1290" name="Google Shape;1290;p65"/>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291" name="Google Shape;1291;p65"/>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id="1296" name="Google Shape;1296;p6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297" name="Google Shape;1297;p66"/>
          <p:cNvCxnSpPr/>
          <p:nvPr/>
        </p:nvCxnSpPr>
        <p:spPr>
          <a:xfrm flipH="1" rot="10800000">
            <a:off x="730166" y="599325"/>
            <a:ext cx="8191208" cy="1"/>
          </a:xfrm>
          <a:prstGeom prst="straightConnector1">
            <a:avLst/>
          </a:prstGeom>
          <a:noFill/>
          <a:ln>
            <a:noFill/>
          </a:ln>
        </p:spPr>
      </p:cxnSp>
      <p:sp>
        <p:nvSpPr>
          <p:cNvPr id="1298" name="Google Shape;1298;p6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299" name="Google Shape;1299;p66"/>
          <p:cNvSpPr txBox="1"/>
          <p:nvPr>
            <p:ph type="title"/>
          </p:nvPr>
        </p:nvSpPr>
        <p:spPr>
          <a:xfrm>
            <a:off x="191379" y="943074"/>
            <a:ext cx="8782298" cy="51184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Conhecimento &gt; Ferramenta</a:t>
            </a:r>
            <a:endParaRPr sz="4400"/>
          </a:p>
        </p:txBody>
      </p:sp>
      <p:sp>
        <p:nvSpPr>
          <p:cNvPr id="1300" name="Google Shape;1300;p66"/>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https://dongou.tech/ai/dongou/the-2024-ml-ai-data-landscape/</a:t>
            </a:r>
            <a:endParaRPr sz="1200">
              <a:latin typeface="Helvetica Neue Light"/>
              <a:ea typeface="Helvetica Neue Light"/>
              <a:cs typeface="Helvetica Neue Light"/>
              <a:sym typeface="Helvetica Neue Light"/>
            </a:endParaRPr>
          </a:p>
        </p:txBody>
      </p:sp>
      <p:pic>
        <p:nvPicPr>
          <p:cNvPr id="1301" name="Google Shape;1301;p66"/>
          <p:cNvPicPr preferRelativeResize="0"/>
          <p:nvPr/>
        </p:nvPicPr>
        <p:blipFill rotWithShape="1">
          <a:blip r:embed="rId5">
            <a:alphaModFix/>
          </a:blip>
          <a:srcRect b="0" l="0" r="0" t="0"/>
          <a:stretch/>
        </p:blipFill>
        <p:spPr>
          <a:xfrm>
            <a:off x="846565" y="1693497"/>
            <a:ext cx="7827173" cy="4048116"/>
          </a:xfrm>
          <a:prstGeom prst="rect">
            <a:avLst/>
          </a:prstGeom>
          <a:noFill/>
          <a:ln>
            <a:noFill/>
          </a:ln>
        </p:spPr>
      </p:pic>
      <p:grpSp>
        <p:nvGrpSpPr>
          <p:cNvPr id="1302" name="Google Shape;1302;p66"/>
          <p:cNvGrpSpPr/>
          <p:nvPr/>
        </p:nvGrpSpPr>
        <p:grpSpPr>
          <a:xfrm>
            <a:off x="197782" y="6523821"/>
            <a:ext cx="8775818" cy="241500"/>
            <a:chOff x="197782" y="6523821"/>
            <a:chExt cx="8775818" cy="241500"/>
          </a:xfrm>
        </p:grpSpPr>
        <p:sp>
          <p:nvSpPr>
            <p:cNvPr id="1303" name="Google Shape;1303;p66"/>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304" name="Google Shape;1304;p66"/>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pic>
        <p:nvPicPr>
          <p:cNvPr id="1309" name="Google Shape;1309;p6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310" name="Google Shape;1310;p67"/>
          <p:cNvCxnSpPr/>
          <p:nvPr/>
        </p:nvCxnSpPr>
        <p:spPr>
          <a:xfrm flipH="1" rot="10800000">
            <a:off x="730166" y="599325"/>
            <a:ext cx="8191208" cy="1"/>
          </a:xfrm>
          <a:prstGeom prst="straightConnector1">
            <a:avLst/>
          </a:prstGeom>
          <a:noFill/>
          <a:ln>
            <a:noFill/>
          </a:ln>
        </p:spPr>
      </p:cxnSp>
      <p:sp>
        <p:nvSpPr>
          <p:cNvPr id="1311" name="Google Shape;1311;p6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312" name="Google Shape;1312;p67"/>
          <p:cNvCxnSpPr/>
          <p:nvPr/>
        </p:nvCxnSpPr>
        <p:spPr>
          <a:xfrm flipH="1" rot="10800000">
            <a:off x="231284" y="6422275"/>
            <a:ext cx="8690090" cy="1"/>
          </a:xfrm>
          <a:prstGeom prst="straightConnector1">
            <a:avLst/>
          </a:prstGeom>
          <a:noFill/>
          <a:ln>
            <a:noFill/>
          </a:ln>
        </p:spPr>
      </p:cxnSp>
      <p:sp>
        <p:nvSpPr>
          <p:cNvPr id="1313" name="Google Shape;1313;p67"/>
          <p:cNvSpPr txBox="1"/>
          <p:nvPr>
            <p:ph type="title"/>
          </p:nvPr>
        </p:nvSpPr>
        <p:spPr>
          <a:xfrm>
            <a:off x="191379" y="943074"/>
            <a:ext cx="8782298" cy="51184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Conhecimento &gt; Ferramenta</a:t>
            </a:r>
            <a:endParaRPr sz="4400"/>
          </a:p>
        </p:txBody>
      </p:sp>
      <p:sp>
        <p:nvSpPr>
          <p:cNvPr id="1314" name="Google Shape;1314;p67"/>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https://dongou.tech/ai/dongou/the-2024-ml-ai-data-landscape/</a:t>
            </a:r>
            <a:endParaRPr/>
          </a:p>
        </p:txBody>
      </p:sp>
      <p:pic>
        <p:nvPicPr>
          <p:cNvPr descr="As vantagens de aprender Python. Eai, você sabe me dizer quais são as… | by  João Gustavo | Data Hackers | Medium" id="1315" name="Google Shape;1315;p67"/>
          <p:cNvPicPr preferRelativeResize="0"/>
          <p:nvPr/>
        </p:nvPicPr>
        <p:blipFill rotWithShape="1">
          <a:blip r:embed="rId4">
            <a:alphaModFix/>
          </a:blip>
          <a:srcRect b="0" l="0" r="0" t="0"/>
          <a:stretch/>
        </p:blipFill>
        <p:spPr>
          <a:xfrm>
            <a:off x="752862" y="2626405"/>
            <a:ext cx="3248025" cy="1409700"/>
          </a:xfrm>
          <a:prstGeom prst="rect">
            <a:avLst/>
          </a:prstGeom>
          <a:noFill/>
          <a:ln>
            <a:noFill/>
          </a:ln>
        </p:spPr>
      </p:pic>
      <p:pic>
        <p:nvPicPr>
          <p:cNvPr id="1316" name="Google Shape;1316;p67"/>
          <p:cNvPicPr preferRelativeResize="0"/>
          <p:nvPr/>
        </p:nvPicPr>
        <p:blipFill rotWithShape="1">
          <a:blip r:embed="rId5">
            <a:alphaModFix/>
          </a:blip>
          <a:srcRect b="0" l="0" r="0" t="0"/>
          <a:stretch/>
        </p:blipFill>
        <p:spPr>
          <a:xfrm>
            <a:off x="4938982" y="2626405"/>
            <a:ext cx="2518410" cy="1175258"/>
          </a:xfrm>
          <a:prstGeom prst="rect">
            <a:avLst/>
          </a:prstGeom>
          <a:noFill/>
          <a:ln>
            <a:noFill/>
          </a:ln>
        </p:spPr>
      </p:pic>
      <p:sp>
        <p:nvSpPr>
          <p:cNvPr id="1317" name="Google Shape;1317;p67"/>
          <p:cNvSpPr txBox="1"/>
          <p:nvPr/>
        </p:nvSpPr>
        <p:spPr>
          <a:xfrm>
            <a:off x="4825770" y="4281787"/>
            <a:ext cx="37701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800" u="sng">
                <a:solidFill>
                  <a:schemeClr val="hlink"/>
                </a:solidFill>
                <a:latin typeface="Helvetica Neue Light"/>
                <a:ea typeface="Helvetica Neue Light"/>
                <a:cs typeface="Helvetica Neue Light"/>
                <a:sym typeface="Helvetica Neue Light"/>
                <a:hlinkClick r:id="rId6"/>
              </a:rPr>
              <a:t>https://www.w3schools.com/sql/</a:t>
            </a:r>
            <a:endParaRPr sz="1800">
              <a:latin typeface="Helvetica Neue Light"/>
              <a:ea typeface="Helvetica Neue Light"/>
              <a:cs typeface="Helvetica Neue Light"/>
              <a:sym typeface="Helvetica Neue Light"/>
            </a:endParaRPr>
          </a:p>
        </p:txBody>
      </p:sp>
      <p:sp>
        <p:nvSpPr>
          <p:cNvPr id="1318" name="Google Shape;1318;p67"/>
          <p:cNvSpPr txBox="1"/>
          <p:nvPr/>
        </p:nvSpPr>
        <p:spPr>
          <a:xfrm>
            <a:off x="767993" y="4281787"/>
            <a:ext cx="377013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800" u="sng">
                <a:solidFill>
                  <a:schemeClr val="hlink"/>
                </a:solidFill>
                <a:latin typeface="Helvetica Neue Light"/>
                <a:ea typeface="Helvetica Neue Light"/>
                <a:cs typeface="Helvetica Neue Light"/>
                <a:sym typeface="Helvetica Neue Light"/>
                <a:hlinkClick r:id="rId7"/>
              </a:rPr>
              <a:t>https://www.w3schools.com/python/</a:t>
            </a:r>
            <a:endParaRPr sz="1800">
              <a:latin typeface="Helvetica Neue Light"/>
              <a:ea typeface="Helvetica Neue Light"/>
              <a:cs typeface="Helvetica Neue Light"/>
              <a:sym typeface="Helvetica Neue Light"/>
            </a:endParaRPr>
          </a:p>
        </p:txBody>
      </p:sp>
      <p:grpSp>
        <p:nvGrpSpPr>
          <p:cNvPr id="1319" name="Google Shape;1319;p67"/>
          <p:cNvGrpSpPr/>
          <p:nvPr/>
        </p:nvGrpSpPr>
        <p:grpSpPr>
          <a:xfrm>
            <a:off x="197782" y="6523821"/>
            <a:ext cx="8775818" cy="241500"/>
            <a:chOff x="197782" y="6523821"/>
            <a:chExt cx="8775818" cy="241500"/>
          </a:xfrm>
        </p:grpSpPr>
        <p:sp>
          <p:nvSpPr>
            <p:cNvPr id="1320" name="Google Shape;1320;p67"/>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321" name="Google Shape;1321;p67"/>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pic>
        <p:nvPicPr>
          <p:cNvPr id="1326" name="Google Shape;1326;p6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327" name="Google Shape;1327;p68"/>
          <p:cNvCxnSpPr/>
          <p:nvPr/>
        </p:nvCxnSpPr>
        <p:spPr>
          <a:xfrm flipH="1" rot="10800000">
            <a:off x="730166" y="599325"/>
            <a:ext cx="8191208" cy="1"/>
          </a:xfrm>
          <a:prstGeom prst="straightConnector1">
            <a:avLst/>
          </a:prstGeom>
          <a:noFill/>
          <a:ln>
            <a:noFill/>
          </a:ln>
        </p:spPr>
      </p:cxnSp>
      <p:sp>
        <p:nvSpPr>
          <p:cNvPr id="1328" name="Google Shape;1328;p6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329" name="Google Shape;1329;p68"/>
          <p:cNvCxnSpPr/>
          <p:nvPr/>
        </p:nvCxnSpPr>
        <p:spPr>
          <a:xfrm flipH="1" rot="10800000">
            <a:off x="231284" y="6422275"/>
            <a:ext cx="8690090" cy="1"/>
          </a:xfrm>
          <a:prstGeom prst="straightConnector1">
            <a:avLst/>
          </a:prstGeom>
          <a:noFill/>
          <a:ln>
            <a:noFill/>
          </a:ln>
        </p:spPr>
      </p:cxnSp>
      <p:sp>
        <p:nvSpPr>
          <p:cNvPr id="1330" name="Google Shape;1330;p68"/>
          <p:cNvSpPr txBox="1"/>
          <p:nvPr/>
        </p:nvSpPr>
        <p:spPr>
          <a:xfrm>
            <a:off x="217013" y="6016449"/>
            <a:ext cx="8613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https://www.databricks.com/blog/2022/06/09/7-reasons-to-migrate-from-your-cloud-based-hadoop-to-the-databricks-lakehouse-platform.html</a:t>
            </a:r>
            <a:endParaRPr/>
          </a:p>
        </p:txBody>
      </p:sp>
      <p:pic>
        <p:nvPicPr>
          <p:cNvPr descr="Databricks - Wikipedia" id="1331" name="Google Shape;1331;p68"/>
          <p:cNvPicPr preferRelativeResize="0"/>
          <p:nvPr/>
        </p:nvPicPr>
        <p:blipFill rotWithShape="1">
          <a:blip r:embed="rId4">
            <a:alphaModFix/>
          </a:blip>
          <a:srcRect b="0" l="0" r="0" t="0"/>
          <a:stretch/>
        </p:blipFill>
        <p:spPr>
          <a:xfrm>
            <a:off x="84755" y="648604"/>
            <a:ext cx="2211976" cy="1161287"/>
          </a:xfrm>
          <a:prstGeom prst="rect">
            <a:avLst/>
          </a:prstGeom>
          <a:noFill/>
          <a:ln>
            <a:noFill/>
          </a:ln>
        </p:spPr>
      </p:pic>
      <p:pic>
        <p:nvPicPr>
          <p:cNvPr descr="With its rich partner ecosystem, Databricks allows you to seamlessly mobilize your data assets across the various phases of the data journey." id="1332" name="Google Shape;1332;p68"/>
          <p:cNvPicPr preferRelativeResize="0"/>
          <p:nvPr/>
        </p:nvPicPr>
        <p:blipFill rotWithShape="1">
          <a:blip r:embed="rId5">
            <a:alphaModFix/>
          </a:blip>
          <a:srcRect b="0" l="0" r="0" t="0"/>
          <a:stretch/>
        </p:blipFill>
        <p:spPr>
          <a:xfrm>
            <a:off x="1092257" y="1852826"/>
            <a:ext cx="6727007" cy="4014014"/>
          </a:xfrm>
          <a:prstGeom prst="rect">
            <a:avLst/>
          </a:prstGeom>
          <a:noFill/>
          <a:ln>
            <a:noFill/>
          </a:ln>
        </p:spPr>
      </p:pic>
      <p:grpSp>
        <p:nvGrpSpPr>
          <p:cNvPr id="1333" name="Google Shape;1333;p68"/>
          <p:cNvGrpSpPr/>
          <p:nvPr/>
        </p:nvGrpSpPr>
        <p:grpSpPr>
          <a:xfrm>
            <a:off x="197782" y="6523821"/>
            <a:ext cx="8775818" cy="241500"/>
            <a:chOff x="197782" y="6523821"/>
            <a:chExt cx="8775818" cy="241500"/>
          </a:xfrm>
        </p:grpSpPr>
        <p:sp>
          <p:nvSpPr>
            <p:cNvPr id="1334" name="Google Shape;1334;p68"/>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335" name="Google Shape;1335;p68"/>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6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341" name="Google Shape;1341;p69"/>
          <p:cNvCxnSpPr/>
          <p:nvPr/>
        </p:nvCxnSpPr>
        <p:spPr>
          <a:xfrm flipH="1" rot="10800000">
            <a:off x="730166" y="599325"/>
            <a:ext cx="8191208" cy="1"/>
          </a:xfrm>
          <a:prstGeom prst="straightConnector1">
            <a:avLst/>
          </a:prstGeom>
          <a:noFill/>
          <a:ln>
            <a:noFill/>
          </a:ln>
        </p:spPr>
      </p:cxnSp>
      <p:sp>
        <p:nvSpPr>
          <p:cNvPr id="1342" name="Google Shape;1342;p6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343" name="Google Shape;1343;p69"/>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https://6sense.com/tech/big-data-analytics/databricks-market-share</a:t>
            </a:r>
            <a:endParaRPr/>
          </a:p>
        </p:txBody>
      </p:sp>
      <p:pic>
        <p:nvPicPr>
          <p:cNvPr id="1344" name="Google Shape;1344;p69"/>
          <p:cNvPicPr preferRelativeResize="0"/>
          <p:nvPr/>
        </p:nvPicPr>
        <p:blipFill rotWithShape="1">
          <a:blip r:embed="rId4">
            <a:alphaModFix/>
          </a:blip>
          <a:srcRect b="0" l="0" r="0" t="0"/>
          <a:stretch/>
        </p:blipFill>
        <p:spPr>
          <a:xfrm>
            <a:off x="1343243" y="1043461"/>
            <a:ext cx="6679093" cy="4451025"/>
          </a:xfrm>
          <a:prstGeom prst="rect">
            <a:avLst/>
          </a:prstGeom>
          <a:noFill/>
          <a:ln>
            <a:noFill/>
          </a:ln>
        </p:spPr>
      </p:pic>
      <p:grpSp>
        <p:nvGrpSpPr>
          <p:cNvPr id="1345" name="Google Shape;1345;p69"/>
          <p:cNvGrpSpPr/>
          <p:nvPr/>
        </p:nvGrpSpPr>
        <p:grpSpPr>
          <a:xfrm>
            <a:off x="197782" y="6523821"/>
            <a:ext cx="8775818" cy="241500"/>
            <a:chOff x="197782" y="6523821"/>
            <a:chExt cx="8775818" cy="241500"/>
          </a:xfrm>
        </p:grpSpPr>
        <p:sp>
          <p:nvSpPr>
            <p:cNvPr id="1346" name="Google Shape;1346;p69"/>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347" name="Google Shape;1347;p69"/>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 name="Shape 118"/>
        <p:cNvGrpSpPr/>
        <p:nvPr/>
      </p:nvGrpSpPr>
      <p:grpSpPr>
        <a:xfrm>
          <a:off x="0" y="0"/>
          <a:ext cx="0" cy="0"/>
          <a:chOff x="0" y="0"/>
          <a:chExt cx="0" cy="0"/>
        </a:xfrm>
      </p:grpSpPr>
      <p:pic>
        <p:nvPicPr>
          <p:cNvPr id="119" name="Google Shape;119;p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20" name="Google Shape;120;p7"/>
          <p:cNvCxnSpPr/>
          <p:nvPr/>
        </p:nvCxnSpPr>
        <p:spPr>
          <a:xfrm flipH="1" rot="10800000">
            <a:off x="730166" y="599325"/>
            <a:ext cx="8191208" cy="1"/>
          </a:xfrm>
          <a:prstGeom prst="straightConnector1">
            <a:avLst/>
          </a:prstGeom>
          <a:noFill/>
          <a:ln>
            <a:noFill/>
          </a:ln>
        </p:spPr>
      </p:cxnSp>
      <p:sp>
        <p:nvSpPr>
          <p:cNvPr id="121" name="Google Shape;121;p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22" name="Google Shape;122;p7"/>
          <p:cNvCxnSpPr/>
          <p:nvPr/>
        </p:nvCxnSpPr>
        <p:spPr>
          <a:xfrm flipH="1" rot="10800000">
            <a:off x="231284" y="6422275"/>
            <a:ext cx="8690090" cy="1"/>
          </a:xfrm>
          <a:prstGeom prst="straightConnector1">
            <a:avLst/>
          </a:prstGeom>
          <a:noFill/>
          <a:ln>
            <a:noFill/>
          </a:ln>
        </p:spPr>
      </p:cxnSp>
      <p:sp>
        <p:nvSpPr>
          <p:cNvPr id="123" name="Google Shape;123;p7"/>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124" name="Google Shape;124;p7"/>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125" name="Google Shape;125;p7"/>
          <p:cNvSpPr txBox="1"/>
          <p:nvPr>
            <p:ph type="title"/>
          </p:nvPr>
        </p:nvSpPr>
        <p:spPr>
          <a:xfrm>
            <a:off x="44721" y="863335"/>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r>
              <a:rPr b="1" lang="pt-PT" sz="2800"/>
              <a:t>Por que estamos usando Big Data?</a:t>
            </a:r>
            <a:endParaRPr b="1" sz="2800"/>
          </a:p>
        </p:txBody>
      </p:sp>
      <p:sp>
        <p:nvSpPr>
          <p:cNvPr id="126" name="Google Shape;126;p7"/>
          <p:cNvSpPr txBox="1"/>
          <p:nvPr/>
        </p:nvSpPr>
        <p:spPr>
          <a:xfrm>
            <a:off x="3143458" y="581329"/>
            <a:ext cx="5795007" cy="6340197"/>
          </a:xfrm>
          <a:prstGeom prst="rect">
            <a:avLst/>
          </a:prstGeom>
          <a:noFill/>
          <a:ln>
            <a:noFill/>
          </a:ln>
        </p:spPr>
        <p:txBody>
          <a:bodyPr anchorCtr="0" anchor="ctr" bIns="0" lIns="0" spcFirstLastPara="1" rIns="0" wrap="square" tIns="0">
            <a:spAutoFit/>
          </a:bodyPr>
          <a:lstStyle/>
          <a:p>
            <a:pPr indent="-342900" lvl="0" marL="702900" marR="0" rtl="0" algn="l">
              <a:spcBef>
                <a:spcPts val="1200"/>
              </a:spcBef>
              <a:spcAft>
                <a:spcPts val="0"/>
              </a:spcAft>
              <a:buClr>
                <a:srgbClr val="000000"/>
              </a:buClr>
              <a:buSzPts val="1800"/>
              <a:buFont typeface="Noto Sans Symbols"/>
              <a:buChar char="▪"/>
            </a:pPr>
            <a:r>
              <a:rPr lang="pt-PT" sz="1800">
                <a:solidFill>
                  <a:srgbClr val="000000"/>
                </a:solidFill>
                <a:latin typeface="Helvetica Neue Light"/>
                <a:ea typeface="Helvetica Neue Light"/>
                <a:cs typeface="Helvetica Neue Light"/>
                <a:sym typeface="Helvetica Neue Light"/>
              </a:rPr>
              <a:t>P</a:t>
            </a:r>
            <a:r>
              <a:rPr i="0" lang="pt-PT" sz="1800" u="none" cap="none">
                <a:solidFill>
                  <a:srgbClr val="000000"/>
                </a:solidFill>
                <a:latin typeface="Helvetica Neue Light"/>
                <a:ea typeface="Helvetica Neue Light"/>
                <a:cs typeface="Helvetica Neue Light"/>
                <a:sym typeface="Helvetica Neue Light"/>
              </a:rPr>
              <a:t>ara entender </a:t>
            </a:r>
            <a:r>
              <a:rPr b="1" i="0" lang="pt-PT" sz="1800" u="none" cap="none">
                <a:solidFill>
                  <a:srgbClr val="000000"/>
                </a:solidFill>
                <a:latin typeface="Helvetica Neue Light"/>
                <a:ea typeface="Helvetica Neue Light"/>
                <a:cs typeface="Helvetica Neue Light"/>
                <a:sym typeface="Helvetica Neue Light"/>
              </a:rPr>
              <a:t>onde, quando e por que </a:t>
            </a:r>
            <a:r>
              <a:rPr i="0" lang="pt-PT" sz="1800" u="none" cap="none">
                <a:solidFill>
                  <a:srgbClr val="000000"/>
                </a:solidFill>
                <a:latin typeface="Helvetica Neue Light"/>
                <a:ea typeface="Helvetica Neue Light"/>
                <a:cs typeface="Helvetica Neue Light"/>
                <a:sym typeface="Helvetica Neue Light"/>
              </a:rPr>
              <a:t>seus clientes compram. Aumente a hiperpersonalização e a precisão dos nossos modelos. Aproveitar oportunidades de vendas cruzadas e upsell fornece informações promocionais direcionadas.</a:t>
            </a:r>
            <a:endParaRPr/>
          </a:p>
          <a:p>
            <a:pPr indent="-342900" lvl="0" marL="702900" marR="0" rtl="0" algn="l">
              <a:spcBef>
                <a:spcPts val="1200"/>
              </a:spcBef>
              <a:spcAft>
                <a:spcPts val="0"/>
              </a:spcAft>
              <a:buClr>
                <a:srgbClr val="000000"/>
              </a:buClr>
              <a:buSzPts val="1800"/>
              <a:buFont typeface="Noto Sans Symbols"/>
              <a:buChar char="▪"/>
            </a:pPr>
            <a:r>
              <a:rPr lang="pt-PT" sz="1800">
                <a:solidFill>
                  <a:srgbClr val="000000"/>
                </a:solidFill>
                <a:latin typeface="Helvetica Neue Light"/>
                <a:ea typeface="Helvetica Neue Light"/>
                <a:cs typeface="Helvetica Neue Light"/>
                <a:sym typeface="Helvetica Neue Light"/>
              </a:rPr>
              <a:t>Melhorar a eficiência no setor de supply chain.</a:t>
            </a:r>
            <a:endParaRPr/>
          </a:p>
          <a:p>
            <a:pPr indent="-342900" lvl="0" marL="702900" marR="0" rtl="0" algn="l">
              <a:spcBef>
                <a:spcPts val="1200"/>
              </a:spcBef>
              <a:spcAft>
                <a:spcPts val="0"/>
              </a:spcAft>
              <a:buClr>
                <a:srgbClr val="000000"/>
              </a:buClr>
              <a:buSzPts val="1800"/>
              <a:buFont typeface="Noto Sans Symbols"/>
              <a:buChar char="▪"/>
            </a:pPr>
            <a:r>
              <a:rPr i="0" lang="pt-PT" sz="1800" u="none" cap="none">
                <a:solidFill>
                  <a:srgbClr val="000000"/>
                </a:solidFill>
                <a:latin typeface="Helvetica Neue Light"/>
                <a:ea typeface="Helvetica Neue Light"/>
                <a:cs typeface="Helvetica Neue Light"/>
                <a:sym typeface="Helvetica Neue Light"/>
              </a:rPr>
              <a:t>Prever tendências do mercado</a:t>
            </a:r>
            <a:endParaRPr/>
          </a:p>
          <a:p>
            <a:pPr indent="-342900" lvl="0" marL="702900" marR="0" rtl="0" algn="l">
              <a:spcBef>
                <a:spcPts val="1200"/>
              </a:spcBef>
              <a:spcAft>
                <a:spcPts val="0"/>
              </a:spcAft>
              <a:buClr>
                <a:srgbClr val="000000"/>
              </a:buClr>
              <a:buSzPts val="1800"/>
              <a:buFont typeface="Noto Sans Symbols"/>
              <a:buChar char="▪"/>
            </a:pPr>
            <a:r>
              <a:rPr lang="pt-PT" sz="1800">
                <a:solidFill>
                  <a:srgbClr val="000000"/>
                </a:solidFill>
                <a:latin typeface="Helvetica Neue Light"/>
                <a:ea typeface="Helvetica Neue Light"/>
                <a:cs typeface="Helvetica Neue Light"/>
                <a:sym typeface="Helvetica Neue Light"/>
              </a:rPr>
              <a:t>Processamento em tempo real dos dados</a:t>
            </a:r>
            <a:endParaRPr/>
          </a:p>
          <a:p>
            <a:pPr indent="-342900" lvl="0" marL="702900" marR="0" rtl="0" algn="l">
              <a:spcBef>
                <a:spcPts val="1200"/>
              </a:spcBef>
              <a:spcAft>
                <a:spcPts val="0"/>
              </a:spcAft>
              <a:buClr>
                <a:srgbClr val="000000"/>
              </a:buClr>
              <a:buSzPts val="1800"/>
              <a:buFont typeface="Noto Sans Symbols"/>
              <a:buChar char="▪"/>
            </a:pPr>
            <a:r>
              <a:rPr i="0" lang="pt-PT" sz="1800" u="none" cap="none">
                <a:solidFill>
                  <a:srgbClr val="000000"/>
                </a:solidFill>
                <a:latin typeface="Helvetica Neue Light"/>
                <a:ea typeface="Helvetica Neue Light"/>
                <a:cs typeface="Helvetica Neue Light"/>
                <a:sym typeface="Helvetica Neue Light"/>
              </a:rPr>
              <a:t>Se manter competitivo</a:t>
            </a:r>
            <a:endParaRPr/>
          </a:p>
          <a:p>
            <a:pPr indent="-342900" lvl="0" marL="702900" marR="0" rtl="0" algn="l">
              <a:spcBef>
                <a:spcPts val="1200"/>
              </a:spcBef>
              <a:spcAft>
                <a:spcPts val="0"/>
              </a:spcAft>
              <a:buClr>
                <a:srgbClr val="000000"/>
              </a:buClr>
              <a:buSzPts val="1800"/>
              <a:buFont typeface="Noto Sans Symbols"/>
              <a:buChar char="▪"/>
            </a:pPr>
            <a:r>
              <a:rPr lang="pt-PT" sz="1800">
                <a:solidFill>
                  <a:srgbClr val="000000"/>
                </a:solidFill>
                <a:latin typeface="Helvetica Neue Light"/>
                <a:ea typeface="Helvetica Neue Light"/>
                <a:cs typeface="Helvetica Neue Light"/>
                <a:sym typeface="Helvetica Neue Light"/>
              </a:rPr>
              <a:t>Redução de custo, decisões mais rápidas e melhores.</a:t>
            </a:r>
            <a:endParaRPr/>
          </a:p>
          <a:p>
            <a:pPr indent="-342900" lvl="0" marL="702900" marR="0" rtl="0" algn="l">
              <a:spcBef>
                <a:spcPts val="1200"/>
              </a:spcBef>
              <a:spcAft>
                <a:spcPts val="0"/>
              </a:spcAft>
              <a:buClr>
                <a:srgbClr val="000000"/>
              </a:buClr>
              <a:buSzPts val="1800"/>
              <a:buFont typeface="Noto Sans Symbols"/>
              <a:buChar char="▪"/>
            </a:pPr>
            <a:r>
              <a:rPr i="0" lang="pt-PT" sz="1800" u="none" cap="none">
                <a:solidFill>
                  <a:srgbClr val="000000"/>
                </a:solidFill>
                <a:latin typeface="Helvetica Neue Light"/>
                <a:ea typeface="Helvetica Neue Light"/>
                <a:cs typeface="Helvetica Neue Light"/>
                <a:sym typeface="Helvetica Neue Light"/>
              </a:rPr>
              <a:t>Inovação</a:t>
            </a:r>
            <a:endParaRPr/>
          </a:p>
          <a:p>
            <a:pPr indent="0" lvl="0" marL="360000" marR="0" rtl="0" algn="l">
              <a:spcBef>
                <a:spcPts val="1200"/>
              </a:spcBef>
              <a:spcAft>
                <a:spcPts val="0"/>
              </a:spcAft>
              <a:buNone/>
            </a:pPr>
            <a:r>
              <a:t/>
            </a:r>
            <a:endParaRPr sz="1800">
              <a:solidFill>
                <a:srgbClr val="000000"/>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rPr b="1" lang="pt-PT" sz="1800">
                <a:solidFill>
                  <a:srgbClr val="333333"/>
                </a:solidFill>
                <a:highlight>
                  <a:srgbClr val="FCFCFC"/>
                </a:highlight>
                <a:latin typeface="Helvetica Neue Light"/>
                <a:ea typeface="Helvetica Neue Light"/>
                <a:cs typeface="Helvetica Neue Light"/>
                <a:sym typeface="Helvetica Neue Light"/>
              </a:rPr>
              <a:t>“Innovation Distinguishes Between A Leader And A Follower” Steve Jobs</a:t>
            </a:r>
            <a:endParaRPr/>
          </a:p>
          <a:p>
            <a:pPr indent="-228600" lvl="0" marL="702900" marR="0" rtl="0" algn="l">
              <a:spcBef>
                <a:spcPts val="1200"/>
              </a:spcBef>
              <a:spcAft>
                <a:spcPts val="0"/>
              </a:spcAft>
              <a:buSzPts val="1800"/>
              <a:buFont typeface="Noto Sans Symbols"/>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27" name="Google Shape;127;p7"/>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p7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353" name="Google Shape;1353;p70"/>
          <p:cNvCxnSpPr/>
          <p:nvPr/>
        </p:nvCxnSpPr>
        <p:spPr>
          <a:xfrm flipH="1" rot="10800000">
            <a:off x="730166" y="599325"/>
            <a:ext cx="8191208" cy="1"/>
          </a:xfrm>
          <a:prstGeom prst="straightConnector1">
            <a:avLst/>
          </a:prstGeom>
          <a:noFill/>
          <a:ln>
            <a:noFill/>
          </a:ln>
        </p:spPr>
      </p:cxnSp>
      <p:sp>
        <p:nvSpPr>
          <p:cNvPr id="1354" name="Google Shape;1354;p7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355" name="Google Shape;1355;p70"/>
          <p:cNvCxnSpPr/>
          <p:nvPr/>
        </p:nvCxnSpPr>
        <p:spPr>
          <a:xfrm>
            <a:off x="231284" y="6422276"/>
            <a:ext cx="8690100" cy="0"/>
          </a:xfrm>
          <a:prstGeom prst="straightConnector1">
            <a:avLst/>
          </a:prstGeom>
          <a:noFill/>
          <a:ln>
            <a:noFill/>
          </a:ln>
        </p:spPr>
      </p:cxnSp>
      <p:sp>
        <p:nvSpPr>
          <p:cNvPr id="1356" name="Google Shape;1356;p70"/>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https://www.databricks.com/try-databricks#account</a:t>
            </a:r>
            <a:endParaRPr/>
          </a:p>
        </p:txBody>
      </p:sp>
      <p:pic>
        <p:nvPicPr>
          <p:cNvPr id="1357" name="Google Shape;1357;p70"/>
          <p:cNvPicPr preferRelativeResize="0"/>
          <p:nvPr/>
        </p:nvPicPr>
        <p:blipFill rotWithShape="1">
          <a:blip r:embed="rId4">
            <a:alphaModFix/>
          </a:blip>
          <a:srcRect b="0" l="0" r="0" t="0"/>
          <a:stretch/>
        </p:blipFill>
        <p:spPr>
          <a:xfrm>
            <a:off x="594457" y="700871"/>
            <a:ext cx="7567749" cy="5182320"/>
          </a:xfrm>
          <a:prstGeom prst="rect">
            <a:avLst/>
          </a:prstGeom>
          <a:noFill/>
          <a:ln>
            <a:noFill/>
          </a:ln>
        </p:spPr>
      </p:pic>
      <p:grpSp>
        <p:nvGrpSpPr>
          <p:cNvPr id="1358" name="Google Shape;1358;p70"/>
          <p:cNvGrpSpPr/>
          <p:nvPr/>
        </p:nvGrpSpPr>
        <p:grpSpPr>
          <a:xfrm>
            <a:off x="197782" y="6523821"/>
            <a:ext cx="8775818" cy="241500"/>
            <a:chOff x="197782" y="6523821"/>
            <a:chExt cx="8775818" cy="241500"/>
          </a:xfrm>
        </p:grpSpPr>
        <p:sp>
          <p:nvSpPr>
            <p:cNvPr id="1359" name="Google Shape;1359;p70"/>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360" name="Google Shape;1360;p70"/>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pic>
        <p:nvPicPr>
          <p:cNvPr id="1365" name="Google Shape;1365;p7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366" name="Google Shape;1366;p71"/>
          <p:cNvCxnSpPr/>
          <p:nvPr/>
        </p:nvCxnSpPr>
        <p:spPr>
          <a:xfrm flipH="1" rot="10800000">
            <a:off x="730166" y="599325"/>
            <a:ext cx="8191208" cy="1"/>
          </a:xfrm>
          <a:prstGeom prst="straightConnector1">
            <a:avLst/>
          </a:prstGeom>
          <a:noFill/>
          <a:ln>
            <a:noFill/>
          </a:ln>
        </p:spPr>
      </p:cxnSp>
      <p:sp>
        <p:nvSpPr>
          <p:cNvPr id="1367" name="Google Shape;1367;p7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368" name="Google Shape;1368;p71"/>
          <p:cNvCxnSpPr/>
          <p:nvPr/>
        </p:nvCxnSpPr>
        <p:spPr>
          <a:xfrm flipH="1" rot="10800000">
            <a:off x="231284" y="6422275"/>
            <a:ext cx="8690090" cy="1"/>
          </a:xfrm>
          <a:prstGeom prst="straightConnector1">
            <a:avLst/>
          </a:prstGeom>
          <a:noFill/>
          <a:ln>
            <a:noFill/>
          </a:ln>
        </p:spPr>
      </p:cxnSp>
      <p:graphicFrame>
        <p:nvGraphicFramePr>
          <p:cNvPr id="1369" name="Google Shape;1369;p71"/>
          <p:cNvGraphicFramePr/>
          <p:nvPr/>
        </p:nvGraphicFramePr>
        <p:xfrm>
          <a:off x="644892" y="1626669"/>
          <a:ext cx="3000000" cy="3000000"/>
        </p:xfrm>
        <a:graphic>
          <a:graphicData uri="http://schemas.openxmlformats.org/drawingml/2006/table">
            <a:tbl>
              <a:tblPr>
                <a:noFill/>
                <a:tableStyleId>{DDBB739D-0FB1-4F07-9ED3-FF9C2F291959}</a:tableStyleId>
              </a:tblPr>
              <a:tblGrid>
                <a:gridCol w="1653550"/>
                <a:gridCol w="2345725"/>
                <a:gridCol w="2134225"/>
                <a:gridCol w="1730450"/>
              </a:tblGrid>
              <a:tr h="205400">
                <a:tc>
                  <a:txBody>
                    <a:bodyPr/>
                    <a:lstStyle/>
                    <a:p>
                      <a:pPr indent="0" lvl="0" marL="0" marR="0" rtl="0" algn="ctr">
                        <a:spcBef>
                          <a:spcPts val="0"/>
                        </a:spcBef>
                        <a:spcAft>
                          <a:spcPts val="0"/>
                        </a:spcAft>
                        <a:buNone/>
                      </a:pPr>
                      <a:r>
                        <a:rPr lang="pt-PT" sz="900" u="none" cap="none" strike="noStrike"/>
                        <a:t>Operação</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PySpark DataFrame API</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Spark SQL</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Pandas</a:t>
                      </a:r>
                      <a:endParaRPr b="1" i="0" sz="900" u="none" cap="none" strike="noStrike">
                        <a:solidFill>
                          <a:srgbClr val="000000"/>
                        </a:solidFill>
                        <a:latin typeface="Arial"/>
                        <a:ea typeface="Arial"/>
                        <a:cs typeface="Arial"/>
                        <a:sym typeface="Arial"/>
                      </a:endParaRPr>
                    </a:p>
                  </a:txBody>
                  <a:tcPr marT="2250" marB="0" marR="2250" marL="2250" anchor="ctr"/>
                </a:tc>
              </a:tr>
              <a:tr h="354125">
                <a:tc>
                  <a:txBody>
                    <a:bodyPr/>
                    <a:lstStyle/>
                    <a:p>
                      <a:pPr indent="0" lvl="0" marL="0" marR="0" rtl="0" algn="ctr">
                        <a:spcBef>
                          <a:spcPts val="0"/>
                        </a:spcBef>
                        <a:spcAft>
                          <a:spcPts val="0"/>
                        </a:spcAft>
                        <a:buNone/>
                      </a:pPr>
                      <a:r>
                        <a:rPr lang="pt-PT" sz="900" u="none" cap="none" strike="noStrike"/>
                        <a:t>Mostrar dados</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spark.sql("SELECT * FROM nome_da_view").show()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df.head()</a:t>
                      </a:r>
                      <a:endParaRPr b="0" i="0" sz="900" u="none" cap="none" strike="noStrike">
                        <a:solidFill>
                          <a:srgbClr val="000000"/>
                        </a:solidFill>
                        <a:latin typeface="Arimo"/>
                        <a:ea typeface="Arimo"/>
                        <a:cs typeface="Arimo"/>
                        <a:sym typeface="Arimo"/>
                      </a:endParaRPr>
                    </a:p>
                  </a:txBody>
                  <a:tcPr marT="2250" marB="0" marR="2250" marL="2250" anchor="ctr"/>
                </a:tc>
              </a:tr>
              <a:tr h="472175">
                <a:tc>
                  <a:txBody>
                    <a:bodyPr/>
                    <a:lstStyle/>
                    <a:p>
                      <a:pPr indent="0" lvl="0" marL="0" marR="0" rtl="0" algn="ctr">
                        <a:spcBef>
                          <a:spcPts val="0"/>
                        </a:spcBef>
                        <a:spcAft>
                          <a:spcPts val="0"/>
                        </a:spcAft>
                        <a:buNone/>
                      </a:pPr>
                      <a:r>
                        <a:rPr lang="pt-PT" sz="900" u="none" cap="none" strike="noStrike"/>
                        <a:t>Selecionar colunas</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df.select("coluna1", "coluna2").show()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spark.sql("SELECT coluna1, coluna2 FROM nome_da_view").show()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df[['coluna1', 'coluna2']]</a:t>
                      </a:r>
                      <a:endParaRPr b="0" i="0" sz="900" u="none" cap="none" strike="noStrike">
                        <a:solidFill>
                          <a:srgbClr val="000000"/>
                        </a:solidFill>
                        <a:latin typeface="Arimo"/>
                        <a:ea typeface="Arimo"/>
                        <a:cs typeface="Arimo"/>
                        <a:sym typeface="Arimo"/>
                      </a:endParaRPr>
                    </a:p>
                  </a:txBody>
                  <a:tcPr marT="2250" marB="0" marR="2250" marL="2250" anchor="ctr"/>
                </a:tc>
              </a:tr>
              <a:tr h="531200">
                <a:tc>
                  <a:txBody>
                    <a:bodyPr/>
                    <a:lstStyle/>
                    <a:p>
                      <a:pPr indent="0" lvl="0" marL="0" marR="0" rtl="0" algn="ctr">
                        <a:spcBef>
                          <a:spcPts val="0"/>
                        </a:spcBef>
                        <a:spcAft>
                          <a:spcPts val="0"/>
                        </a:spcAft>
                        <a:buNone/>
                      </a:pPr>
                      <a:r>
                        <a:rPr lang="pt-PT" sz="900" u="none" cap="none" strike="noStrike"/>
                        <a:t>Filtrar dados</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df.filter(df.coluna == "valor").show()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spark.sql("SELECT * FROM nome_da_view WHERE coluna = 'valor'").show()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df[df['coluna'] == 'valor']</a:t>
                      </a:r>
                      <a:endParaRPr b="0" i="0" sz="900" u="none" cap="none" strike="noStrike">
                        <a:solidFill>
                          <a:srgbClr val="000000"/>
                        </a:solidFill>
                        <a:latin typeface="Arimo"/>
                        <a:ea typeface="Arimo"/>
                        <a:cs typeface="Arimo"/>
                        <a:sym typeface="Arimo"/>
                      </a:endParaRPr>
                    </a:p>
                  </a:txBody>
                  <a:tcPr marT="2250" marB="0" marR="2250" marL="2250" anchor="ctr"/>
                </a:tc>
              </a:tr>
              <a:tr h="708250">
                <a:tc>
                  <a:txBody>
                    <a:bodyPr/>
                    <a:lstStyle/>
                    <a:p>
                      <a:pPr indent="0" lvl="0" marL="0" marR="0" rtl="0" algn="ctr">
                        <a:spcBef>
                          <a:spcPts val="0"/>
                        </a:spcBef>
                        <a:spcAft>
                          <a:spcPts val="0"/>
                        </a:spcAft>
                        <a:buNone/>
                      </a:pPr>
                      <a:r>
                        <a:rPr lang="pt-PT" sz="900" u="none" cap="none" strike="noStrike"/>
                        <a:t>Agrupar e agregar</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df.groupBy("coluna").agg({"coluna2": "avg"}).show()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spark.sql("SELECT coluna, AVG(coluna2) FROM nome_da_view GROUP BY coluna").show()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df.groupby('coluna')['coluna2'].mean()</a:t>
                      </a:r>
                      <a:endParaRPr b="0" i="0" sz="900" u="none" cap="none" strike="noStrike">
                        <a:solidFill>
                          <a:srgbClr val="000000"/>
                        </a:solidFill>
                        <a:latin typeface="Arimo"/>
                        <a:ea typeface="Arimo"/>
                        <a:cs typeface="Arimo"/>
                        <a:sym typeface="Arimo"/>
                      </a:endParaRPr>
                    </a:p>
                  </a:txBody>
                  <a:tcPr marT="2250" marB="0" marR="2250" marL="2250" anchor="ctr"/>
                </a:tc>
              </a:tr>
              <a:tr h="531200">
                <a:tc>
                  <a:txBody>
                    <a:bodyPr/>
                    <a:lstStyle/>
                    <a:p>
                      <a:pPr indent="0" lvl="0" marL="0" marR="0" rtl="0" algn="ctr">
                        <a:spcBef>
                          <a:spcPts val="0"/>
                        </a:spcBef>
                        <a:spcAft>
                          <a:spcPts val="0"/>
                        </a:spcAft>
                        <a:buNone/>
                      </a:pPr>
                      <a:r>
                        <a:rPr lang="pt-PT" sz="900" u="none" cap="none" strike="noStrike"/>
                        <a:t>Ordenar dados</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df.orderBy("coluna").show()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spark.sql("SELECT * FROM nome_da_view ORDER BY coluna").show()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df.sort_values('coluna')</a:t>
                      </a:r>
                      <a:endParaRPr b="0" i="0" sz="900" u="none" cap="none" strike="noStrike">
                        <a:solidFill>
                          <a:srgbClr val="000000"/>
                        </a:solidFill>
                        <a:latin typeface="Arimo"/>
                        <a:ea typeface="Arimo"/>
                        <a:cs typeface="Arimo"/>
                        <a:sym typeface="Arimo"/>
                      </a:endParaRPr>
                    </a:p>
                  </a:txBody>
                  <a:tcPr marT="2250" marB="0" marR="2250" marL="2250" anchor="ctr"/>
                </a:tc>
              </a:tr>
              <a:tr h="649225">
                <a:tc>
                  <a:txBody>
                    <a:bodyPr/>
                    <a:lstStyle/>
                    <a:p>
                      <a:pPr indent="0" lvl="0" marL="0" marR="0" rtl="0" algn="ctr">
                        <a:spcBef>
                          <a:spcPts val="0"/>
                        </a:spcBef>
                        <a:spcAft>
                          <a:spcPts val="0"/>
                        </a:spcAft>
                        <a:buNone/>
                      </a:pPr>
                      <a:r>
                        <a:rPr lang="pt-PT" sz="900" u="none" cap="none" strike="noStrike"/>
                        <a:t>Criar coluna nova</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df.withColumn("nova_coluna", df.coluna + 1).show()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spark.sql("SELECT *, (coluna + 1) AS nova_coluna FROM nome_da_view").show()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df['nova_coluna'] = df['coluna'] + 1</a:t>
                      </a:r>
                      <a:endParaRPr b="0" i="0" sz="900" u="none" cap="none" strike="noStrike">
                        <a:solidFill>
                          <a:srgbClr val="000000"/>
                        </a:solidFill>
                        <a:latin typeface="Arimo"/>
                        <a:ea typeface="Arimo"/>
                        <a:cs typeface="Arimo"/>
                        <a:sym typeface="Arimo"/>
                      </a:endParaRPr>
                    </a:p>
                  </a:txBody>
                  <a:tcPr marT="2250" marB="0" marR="2250" marL="2250" anchor="ctr"/>
                </a:tc>
              </a:tr>
              <a:tr h="531200">
                <a:tc>
                  <a:txBody>
                    <a:bodyPr/>
                    <a:lstStyle/>
                    <a:p>
                      <a:pPr indent="0" lvl="0" marL="0" marR="0" rtl="0" algn="ctr">
                        <a:spcBef>
                          <a:spcPts val="0"/>
                        </a:spcBef>
                        <a:spcAft>
                          <a:spcPts val="0"/>
                        </a:spcAft>
                        <a:buNone/>
                      </a:pPr>
                      <a:r>
                        <a:rPr lang="pt-PT" sz="900" u="none" cap="none" strike="noStrike"/>
                        <a:t>Remover duplicados</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df.dropDuplicates(["coluna"]).show()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spark.sql("SELECT DISTINCT coluna FROM nome_da_view").show()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df.drop_duplicates('coluna')</a:t>
                      </a:r>
                      <a:endParaRPr b="0" i="0" sz="900" u="none" cap="none" strike="noStrike">
                        <a:solidFill>
                          <a:srgbClr val="000000"/>
                        </a:solidFill>
                        <a:latin typeface="Arimo"/>
                        <a:ea typeface="Arimo"/>
                        <a:cs typeface="Arimo"/>
                        <a:sym typeface="Arimo"/>
                      </a:endParaRPr>
                    </a:p>
                  </a:txBody>
                  <a:tcPr marT="2250" marB="0" marR="2250" marL="2250" anchor="ctr"/>
                </a:tc>
              </a:tr>
              <a:tr h="649225">
                <a:tc>
                  <a:txBody>
                    <a:bodyPr/>
                    <a:lstStyle/>
                    <a:p>
                      <a:pPr indent="0" lvl="0" marL="0" marR="0" rtl="0" algn="ctr">
                        <a:spcBef>
                          <a:spcPts val="0"/>
                        </a:spcBef>
                        <a:spcAft>
                          <a:spcPts val="0"/>
                        </a:spcAft>
                        <a:buNone/>
                      </a:pPr>
                      <a:r>
                        <a:rPr lang="pt-PT" sz="900" u="none" cap="none" strike="noStrike"/>
                        <a:t>Joins (junções)</a:t>
                      </a:r>
                      <a:endParaRPr b="1" i="0" sz="900" u="none" cap="none" strike="noStrike">
                        <a:solidFill>
                          <a:srgbClr val="000000"/>
                        </a:solidFill>
                        <a:latin typeface="Arial"/>
                        <a:ea typeface="Arial"/>
                        <a:cs typeface="Arial"/>
                        <a:sym typeface="Arial"/>
                      </a:endParaRPr>
                    </a:p>
                  </a:txBody>
                  <a:tcPr marT="2250" marB="0" marR="2250" marL="2250" anchor="ctr"/>
                </a:tc>
                <a:tc>
                  <a:txBody>
                    <a:bodyPr/>
                    <a:lstStyle/>
                    <a:p>
                      <a:pPr indent="0" lvl="0" marL="0" marR="0" rtl="0" algn="ctr">
                        <a:spcBef>
                          <a:spcPts val="0"/>
                        </a:spcBef>
                        <a:spcAft>
                          <a:spcPts val="0"/>
                        </a:spcAft>
                        <a:buNone/>
                      </a:pPr>
                      <a:r>
                        <a:rPr lang="pt-PT" sz="900" u="none" cap="none" strike="noStrike"/>
                        <a:t>df1.join(df2, "coluna_comum").show()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spark.sql("SELECT * FROM df1 JOIN df2 ON df1.coluna_comum = df2.coluna_comum").show()</a:t>
                      </a:r>
                      <a:endParaRPr b="0" i="0" sz="900" u="none" cap="none" strike="noStrike">
                        <a:solidFill>
                          <a:srgbClr val="000000"/>
                        </a:solidFill>
                        <a:latin typeface="Arimo"/>
                        <a:ea typeface="Arimo"/>
                        <a:cs typeface="Arimo"/>
                        <a:sym typeface="Arimo"/>
                      </a:endParaRPr>
                    </a:p>
                  </a:txBody>
                  <a:tcPr marT="2250" marB="0" marR="2250" marL="2250" anchor="ctr"/>
                </a:tc>
                <a:tc>
                  <a:txBody>
                    <a:bodyPr/>
                    <a:lstStyle/>
                    <a:p>
                      <a:pPr indent="0" lvl="0" marL="0" marR="0" rtl="0" algn="ctr">
                        <a:spcBef>
                          <a:spcPts val="0"/>
                        </a:spcBef>
                        <a:spcAft>
                          <a:spcPts val="0"/>
                        </a:spcAft>
                        <a:buNone/>
                      </a:pPr>
                      <a:r>
                        <a:rPr lang="pt-PT" sz="900" u="none" cap="none" strike="noStrike"/>
                        <a:t>pd.merge(df1, df2, on='coluna_comum')</a:t>
                      </a:r>
                      <a:endParaRPr b="0" i="0" sz="900" u="none" cap="none" strike="noStrike">
                        <a:solidFill>
                          <a:srgbClr val="000000"/>
                        </a:solidFill>
                        <a:latin typeface="Arimo"/>
                        <a:ea typeface="Arimo"/>
                        <a:cs typeface="Arimo"/>
                        <a:sym typeface="Arimo"/>
                      </a:endParaRPr>
                    </a:p>
                  </a:txBody>
                  <a:tcPr marT="2250" marB="0" marR="2250" marL="2250" anchor="ctr"/>
                </a:tc>
              </a:tr>
            </a:tbl>
          </a:graphicData>
        </a:graphic>
      </p:graphicFrame>
      <p:pic>
        <p:nvPicPr>
          <p:cNvPr descr="Unleashing Efficiency: PySpark Scripting vs. SQL" id="1370" name="Google Shape;1370;p71"/>
          <p:cNvPicPr preferRelativeResize="0"/>
          <p:nvPr/>
        </p:nvPicPr>
        <p:blipFill rotWithShape="1">
          <a:blip r:embed="rId4">
            <a:alphaModFix/>
          </a:blip>
          <a:srcRect b="0" l="0" r="0" t="0"/>
          <a:stretch/>
        </p:blipFill>
        <p:spPr>
          <a:xfrm>
            <a:off x="2785096" y="720216"/>
            <a:ext cx="1582938" cy="814227"/>
          </a:xfrm>
          <a:prstGeom prst="rect">
            <a:avLst/>
          </a:prstGeom>
          <a:noFill/>
          <a:ln>
            <a:noFill/>
          </a:ln>
        </p:spPr>
      </p:pic>
      <p:pic>
        <p:nvPicPr>
          <p:cNvPr descr="Aprendendo Pandas- para análise de dados | by Letícia Lopes | Medium" id="1371" name="Google Shape;1371;p71"/>
          <p:cNvPicPr preferRelativeResize="0"/>
          <p:nvPr/>
        </p:nvPicPr>
        <p:blipFill rotWithShape="1">
          <a:blip r:embed="rId5">
            <a:alphaModFix/>
          </a:blip>
          <a:srcRect b="0" l="0" r="0" t="0"/>
          <a:stretch/>
        </p:blipFill>
        <p:spPr>
          <a:xfrm>
            <a:off x="4368034" y="744831"/>
            <a:ext cx="1251251" cy="736333"/>
          </a:xfrm>
          <a:prstGeom prst="rect">
            <a:avLst/>
          </a:prstGeom>
          <a:noFill/>
          <a:ln>
            <a:noFill/>
          </a:ln>
        </p:spPr>
      </p:pic>
      <p:grpSp>
        <p:nvGrpSpPr>
          <p:cNvPr id="1372" name="Google Shape;1372;p71"/>
          <p:cNvGrpSpPr/>
          <p:nvPr/>
        </p:nvGrpSpPr>
        <p:grpSpPr>
          <a:xfrm>
            <a:off x="197782" y="6523821"/>
            <a:ext cx="8775818" cy="241500"/>
            <a:chOff x="197782" y="6523821"/>
            <a:chExt cx="8775818" cy="241500"/>
          </a:xfrm>
        </p:grpSpPr>
        <p:sp>
          <p:nvSpPr>
            <p:cNvPr id="1373" name="Google Shape;1373;p71"/>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374" name="Google Shape;1374;p71"/>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pic>
        <p:nvPicPr>
          <p:cNvPr id="1379" name="Google Shape;1379;p7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380" name="Google Shape;1380;p72"/>
          <p:cNvCxnSpPr/>
          <p:nvPr/>
        </p:nvCxnSpPr>
        <p:spPr>
          <a:xfrm flipH="1" rot="10800000">
            <a:off x="730166" y="599325"/>
            <a:ext cx="8191208" cy="1"/>
          </a:xfrm>
          <a:prstGeom prst="straightConnector1">
            <a:avLst/>
          </a:prstGeom>
          <a:noFill/>
          <a:ln>
            <a:noFill/>
          </a:ln>
        </p:spPr>
      </p:cxnSp>
      <p:sp>
        <p:nvSpPr>
          <p:cNvPr id="1381" name="Google Shape;1381;p7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382" name="Google Shape;1382;p72"/>
          <p:cNvSpPr txBox="1"/>
          <p:nvPr>
            <p:ph type="title"/>
          </p:nvPr>
        </p:nvSpPr>
        <p:spPr>
          <a:xfrm>
            <a:off x="191379" y="943074"/>
            <a:ext cx="8782298" cy="51184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Projeto Big Data Stock</a:t>
            </a:r>
            <a:endParaRPr sz="4400"/>
          </a:p>
        </p:txBody>
      </p:sp>
      <p:pic>
        <p:nvPicPr>
          <p:cNvPr descr="AI in Stock Market: Predicting the Ups and Downs | by Kavika Roy | Medium" id="1383" name="Google Shape;1383;p72"/>
          <p:cNvPicPr preferRelativeResize="0"/>
          <p:nvPr/>
        </p:nvPicPr>
        <p:blipFill rotWithShape="1">
          <a:blip r:embed="rId4">
            <a:alphaModFix/>
          </a:blip>
          <a:srcRect b="0" l="0" r="0" t="0"/>
          <a:stretch/>
        </p:blipFill>
        <p:spPr>
          <a:xfrm>
            <a:off x="1496007" y="1982326"/>
            <a:ext cx="5850502" cy="3510301"/>
          </a:xfrm>
          <a:prstGeom prst="rect">
            <a:avLst/>
          </a:prstGeom>
          <a:noFill/>
          <a:ln>
            <a:noFill/>
          </a:ln>
        </p:spPr>
      </p:pic>
      <p:grpSp>
        <p:nvGrpSpPr>
          <p:cNvPr id="1384" name="Google Shape;1384;p72"/>
          <p:cNvGrpSpPr/>
          <p:nvPr/>
        </p:nvGrpSpPr>
        <p:grpSpPr>
          <a:xfrm>
            <a:off x="197782" y="6523821"/>
            <a:ext cx="8775818" cy="241500"/>
            <a:chOff x="197782" y="6523821"/>
            <a:chExt cx="8775818" cy="241500"/>
          </a:xfrm>
        </p:grpSpPr>
        <p:sp>
          <p:nvSpPr>
            <p:cNvPr id="1385" name="Google Shape;1385;p72"/>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386" name="Google Shape;1386;p72"/>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7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392" name="Google Shape;1392;p73"/>
          <p:cNvCxnSpPr/>
          <p:nvPr/>
        </p:nvCxnSpPr>
        <p:spPr>
          <a:xfrm flipH="1" rot="10800000">
            <a:off x="730166" y="599325"/>
            <a:ext cx="8191208" cy="1"/>
          </a:xfrm>
          <a:prstGeom prst="straightConnector1">
            <a:avLst/>
          </a:prstGeom>
          <a:noFill/>
          <a:ln>
            <a:noFill/>
          </a:ln>
        </p:spPr>
      </p:cxnSp>
      <p:sp>
        <p:nvSpPr>
          <p:cNvPr id="1393" name="Google Shape;1393;p7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394" name="Google Shape;1394;p73"/>
          <p:cNvSpPr txBox="1"/>
          <p:nvPr>
            <p:ph type="title"/>
          </p:nvPr>
        </p:nvSpPr>
        <p:spPr>
          <a:xfrm>
            <a:off x="191379" y="943074"/>
            <a:ext cx="8782298" cy="51184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Projeto Big Data Stock</a:t>
            </a:r>
            <a:endParaRPr sz="4400"/>
          </a:p>
        </p:txBody>
      </p:sp>
      <p:pic>
        <p:nvPicPr>
          <p:cNvPr descr="Bolsa de Valores Euronext Lisboa com cotações - Bancos de Portugal" id="1395" name="Google Shape;1395;p73"/>
          <p:cNvPicPr preferRelativeResize="0"/>
          <p:nvPr/>
        </p:nvPicPr>
        <p:blipFill rotWithShape="1">
          <a:blip r:embed="rId4">
            <a:alphaModFix/>
          </a:blip>
          <a:srcRect b="0" l="0" r="0" t="0"/>
          <a:stretch/>
        </p:blipFill>
        <p:spPr>
          <a:xfrm>
            <a:off x="1224864" y="1969982"/>
            <a:ext cx="6999514" cy="3937227"/>
          </a:xfrm>
          <a:prstGeom prst="rect">
            <a:avLst/>
          </a:prstGeom>
          <a:noFill/>
          <a:ln>
            <a:noFill/>
          </a:ln>
        </p:spPr>
      </p:pic>
      <p:grpSp>
        <p:nvGrpSpPr>
          <p:cNvPr id="1396" name="Google Shape;1396;p73"/>
          <p:cNvGrpSpPr/>
          <p:nvPr/>
        </p:nvGrpSpPr>
        <p:grpSpPr>
          <a:xfrm>
            <a:off x="197782" y="6523821"/>
            <a:ext cx="8775818" cy="241500"/>
            <a:chOff x="197782" y="6523821"/>
            <a:chExt cx="8775818" cy="241500"/>
          </a:xfrm>
        </p:grpSpPr>
        <p:sp>
          <p:nvSpPr>
            <p:cNvPr id="1397" name="Google Shape;1397;p73"/>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398" name="Google Shape;1398;p73"/>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pic>
        <p:nvPicPr>
          <p:cNvPr id="1403" name="Google Shape;1403;p7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404" name="Google Shape;1404;p74"/>
          <p:cNvCxnSpPr/>
          <p:nvPr/>
        </p:nvCxnSpPr>
        <p:spPr>
          <a:xfrm flipH="1" rot="10800000">
            <a:off x="730166" y="599325"/>
            <a:ext cx="8191208" cy="1"/>
          </a:xfrm>
          <a:prstGeom prst="straightConnector1">
            <a:avLst/>
          </a:prstGeom>
          <a:noFill/>
          <a:ln>
            <a:noFill/>
          </a:ln>
        </p:spPr>
      </p:cxnSp>
      <p:sp>
        <p:nvSpPr>
          <p:cNvPr id="1405" name="Google Shape;1405;p7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406" name="Google Shape;1406;p74"/>
          <p:cNvSpPr txBox="1"/>
          <p:nvPr>
            <p:ph type="title"/>
          </p:nvPr>
        </p:nvSpPr>
        <p:spPr>
          <a:xfrm>
            <a:off x="191379" y="943074"/>
            <a:ext cx="8782298" cy="51184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Projeto Big Data Stock</a:t>
            </a:r>
            <a:endParaRPr sz="4400"/>
          </a:p>
        </p:txBody>
      </p:sp>
      <p:pic>
        <p:nvPicPr>
          <p:cNvPr descr="Quanto lucram as 15 cotadas no PSI? 12,9 milhões por dia... — idealista/news" id="1407" name="Google Shape;1407;p74"/>
          <p:cNvPicPr preferRelativeResize="0"/>
          <p:nvPr/>
        </p:nvPicPr>
        <p:blipFill rotWithShape="1">
          <a:blip r:embed="rId4">
            <a:alphaModFix/>
          </a:blip>
          <a:srcRect b="0" l="0" r="0" t="0"/>
          <a:stretch/>
        </p:blipFill>
        <p:spPr>
          <a:xfrm>
            <a:off x="258995" y="2029124"/>
            <a:ext cx="7467600" cy="3920490"/>
          </a:xfrm>
          <a:prstGeom prst="rect">
            <a:avLst/>
          </a:prstGeom>
          <a:noFill/>
          <a:ln>
            <a:noFill/>
          </a:ln>
        </p:spPr>
      </p:pic>
      <p:grpSp>
        <p:nvGrpSpPr>
          <p:cNvPr id="1408" name="Google Shape;1408;p74"/>
          <p:cNvGrpSpPr/>
          <p:nvPr/>
        </p:nvGrpSpPr>
        <p:grpSpPr>
          <a:xfrm>
            <a:off x="197782" y="6523821"/>
            <a:ext cx="8775818" cy="241500"/>
            <a:chOff x="197782" y="6523821"/>
            <a:chExt cx="8775818" cy="241500"/>
          </a:xfrm>
        </p:grpSpPr>
        <p:sp>
          <p:nvSpPr>
            <p:cNvPr id="1409" name="Google Shape;1409;p74"/>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410" name="Google Shape;1410;p74"/>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pic>
        <p:nvPicPr>
          <p:cNvPr id="1415" name="Google Shape;1415;p7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416" name="Google Shape;1416;p75"/>
          <p:cNvCxnSpPr/>
          <p:nvPr/>
        </p:nvCxnSpPr>
        <p:spPr>
          <a:xfrm flipH="1" rot="10800000">
            <a:off x="730166" y="599325"/>
            <a:ext cx="8191208" cy="1"/>
          </a:xfrm>
          <a:prstGeom prst="straightConnector1">
            <a:avLst/>
          </a:prstGeom>
          <a:noFill/>
          <a:ln>
            <a:noFill/>
          </a:ln>
        </p:spPr>
      </p:cxnSp>
      <p:sp>
        <p:nvSpPr>
          <p:cNvPr id="1417" name="Google Shape;1417;p7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418" name="Google Shape;1418;p75"/>
          <p:cNvCxnSpPr/>
          <p:nvPr/>
        </p:nvCxnSpPr>
        <p:spPr>
          <a:xfrm flipH="1" rot="10800000">
            <a:off x="231284" y="6422275"/>
            <a:ext cx="8690090" cy="1"/>
          </a:xfrm>
          <a:prstGeom prst="straightConnector1">
            <a:avLst/>
          </a:prstGeom>
          <a:noFill/>
          <a:ln>
            <a:noFill/>
          </a:ln>
        </p:spPr>
      </p:cxnSp>
      <p:sp>
        <p:nvSpPr>
          <p:cNvPr id="1419" name="Google Shape;1419;p75"/>
          <p:cNvSpPr txBox="1"/>
          <p:nvPr>
            <p:ph type="title"/>
          </p:nvPr>
        </p:nvSpPr>
        <p:spPr>
          <a:xfrm>
            <a:off x="139076" y="787539"/>
            <a:ext cx="8782298" cy="51184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Contexto de Negócio</a:t>
            </a:r>
            <a:endParaRPr sz="4400"/>
          </a:p>
        </p:txBody>
      </p:sp>
      <p:pic>
        <p:nvPicPr>
          <p:cNvPr id="1420" name="Google Shape;1420;p75"/>
          <p:cNvPicPr preferRelativeResize="0"/>
          <p:nvPr/>
        </p:nvPicPr>
        <p:blipFill rotWithShape="1">
          <a:blip r:embed="rId4">
            <a:alphaModFix/>
          </a:blip>
          <a:srcRect b="0" l="0" r="0" t="0"/>
          <a:stretch/>
        </p:blipFill>
        <p:spPr>
          <a:xfrm>
            <a:off x="339824" y="1792322"/>
            <a:ext cx="3172485" cy="4568825"/>
          </a:xfrm>
          <a:prstGeom prst="rect">
            <a:avLst/>
          </a:prstGeom>
          <a:noFill/>
          <a:ln>
            <a:noFill/>
          </a:ln>
        </p:spPr>
      </p:pic>
      <p:sp>
        <p:nvSpPr>
          <p:cNvPr id="1421" name="Google Shape;1421;p75"/>
          <p:cNvSpPr txBox="1"/>
          <p:nvPr/>
        </p:nvSpPr>
        <p:spPr>
          <a:xfrm>
            <a:off x="4188823" y="1501887"/>
            <a:ext cx="4214948" cy="5081197"/>
          </a:xfrm>
          <a:prstGeom prst="rect">
            <a:avLst/>
          </a:prstGeom>
          <a:noFill/>
          <a:ln>
            <a:noFill/>
          </a:ln>
        </p:spPr>
        <p:txBody>
          <a:bodyPr anchorCtr="0" anchor="ctr" bIns="35700" lIns="35700" spcFirstLastPara="1" rIns="35700" wrap="square" tIns="35700">
            <a:spAutoFit/>
          </a:bodyPr>
          <a:lstStyle/>
          <a:p>
            <a:pPr indent="0" lvl="0" marL="0" marR="0" rtl="0" algn="ctr">
              <a:spcBef>
                <a:spcPts val="0"/>
              </a:spcBef>
              <a:spcAft>
                <a:spcPts val="0"/>
              </a:spcAft>
              <a:buNone/>
            </a:pPr>
            <a:r>
              <a:rPr b="1" lang="pt-PT" sz="1050">
                <a:latin typeface="Helvetica Neue Light"/>
                <a:ea typeface="Helvetica Neue Light"/>
                <a:cs typeface="Helvetica Neue Light"/>
                <a:sym typeface="Helvetica Neue Light"/>
              </a:rPr>
              <a:t>Descrição das Empresas:</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Amazon (AMZN)</a:t>
            </a:r>
            <a:r>
              <a:rPr lang="pt-PT" sz="1050">
                <a:latin typeface="Helvetica Neue Light"/>
                <a:ea typeface="Helvetica Neue Light"/>
                <a:cs typeface="Helvetica Neue Light"/>
                <a:sym typeface="Helvetica Neue Light"/>
              </a:rPr>
              <a:t>: Iniciou como uma livraria online e se expandiu para se tornar uma das maiores varejistas online do mundo. Também oferece serviços de cloud computing através da AWS, um dos principais players no mercado de infraestrutura de nuvem.</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Alphabet (GOOGL)</a:t>
            </a:r>
            <a:r>
              <a:rPr lang="pt-PT" sz="1050">
                <a:latin typeface="Helvetica Neue Light"/>
                <a:ea typeface="Helvetica Neue Light"/>
                <a:cs typeface="Helvetica Neue Light"/>
                <a:sym typeface="Helvetica Neue Light"/>
              </a:rPr>
              <a:t>: Empresa-mãe do Google, que domina o mercado de busca online e publicidade digital. Google Cloud é um concorrente importante no espaço de cloud computing.</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Microsoft (MSFT)</a:t>
            </a:r>
            <a:r>
              <a:rPr lang="pt-PT" sz="1050">
                <a:latin typeface="Helvetica Neue Light"/>
                <a:ea typeface="Helvetica Neue Light"/>
                <a:cs typeface="Helvetica Neue Light"/>
                <a:sym typeface="Helvetica Neue Light"/>
              </a:rPr>
              <a:t>: Gigante da tecnologia conhecido por seu sistema operacional Windows, o pacote de produtividade Office, e a plataforma de nuvem Azure, que compete com AWS e Google Cloud.</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IBM (IBM)</a:t>
            </a:r>
            <a:r>
              <a:rPr lang="pt-PT" sz="1050">
                <a:latin typeface="Helvetica Neue Light"/>
                <a:ea typeface="Helvetica Neue Light"/>
                <a:cs typeface="Helvetica Neue Light"/>
                <a:sym typeface="Helvetica Neue Light"/>
              </a:rPr>
              <a:t>: Empresa de tecnologia histórica que se reinventou ao longo dos anos, agora focada em AI com Watson, computação em nuvem, e soluções de blockchain.</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Oracle (ORCL)</a:t>
            </a:r>
            <a:r>
              <a:rPr lang="pt-PT" sz="1050">
                <a:latin typeface="Helvetica Neue Light"/>
                <a:ea typeface="Helvetica Neue Light"/>
                <a:cs typeface="Helvetica Neue Light"/>
                <a:sym typeface="Helvetica Neue Light"/>
              </a:rPr>
              <a:t>: Conhecida principalmente por seu banco de dados relacional, Oracle também oferece uma ampla gama de software empresarial e serviços de nuvem.</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SAP (SAP)</a:t>
            </a:r>
            <a:r>
              <a:rPr lang="pt-PT" sz="1050">
                <a:latin typeface="Helvetica Neue Light"/>
                <a:ea typeface="Helvetica Neue Light"/>
                <a:cs typeface="Helvetica Neue Light"/>
                <a:sym typeface="Helvetica Neue Light"/>
              </a:rPr>
              <a:t>: Líder mundial em software de ERP, SAP oferece soluções integradas para gerenciar operações empresariais complexas.</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Salesforce (CRM)</a:t>
            </a:r>
            <a:r>
              <a:rPr lang="pt-PT" sz="1050">
                <a:latin typeface="Helvetica Neue Light"/>
                <a:ea typeface="Helvetica Neue Light"/>
                <a:cs typeface="Helvetica Neue Light"/>
                <a:sym typeface="Helvetica Neue Light"/>
              </a:rPr>
              <a:t>: Pioneira no modelo de software como serviço (SaaS), Salesforce é líder em software de gestão de relacionamento com o cliente (CRM) baseado na nuvem.</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Snowflake (SNOW)</a:t>
            </a:r>
            <a:r>
              <a:rPr lang="pt-PT" sz="1050">
                <a:latin typeface="Helvetica Neue Light"/>
                <a:ea typeface="Helvetica Neue Light"/>
                <a:cs typeface="Helvetica Neue Light"/>
                <a:sym typeface="Helvetica Neue Light"/>
              </a:rPr>
              <a:t>: Focada em soluções de data warehousing na nuvem, Snowflake permite armazenamento e análise de dados escalável e eficiente.</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Cloudera (CLDR)</a:t>
            </a:r>
            <a:r>
              <a:rPr lang="pt-PT" sz="1050">
                <a:latin typeface="Helvetica Neue Light"/>
                <a:ea typeface="Helvetica Neue Light"/>
                <a:cs typeface="Helvetica Neue Light"/>
                <a:sym typeface="Helvetica Neue Light"/>
              </a:rPr>
              <a:t>: Oferece plataformas de dados e machine learning baseadas em open source, principalmente com tecnologia Hadoop.</a:t>
            </a:r>
            <a:endParaRPr/>
          </a:p>
          <a:p>
            <a:pPr indent="-66675" lvl="0" marL="0" marR="0" rtl="0" algn="ctr">
              <a:spcBef>
                <a:spcPts val="0"/>
              </a:spcBef>
              <a:spcAft>
                <a:spcPts val="0"/>
              </a:spcAft>
              <a:buSzPts val="1050"/>
              <a:buFont typeface="Arial"/>
              <a:buChar char="•"/>
            </a:pPr>
            <a:r>
              <a:rPr b="1" lang="pt-PT" sz="1050">
                <a:latin typeface="Helvetica Neue Light"/>
                <a:ea typeface="Helvetica Neue Light"/>
                <a:cs typeface="Helvetica Neue Light"/>
                <a:sym typeface="Helvetica Neue Light"/>
              </a:rPr>
              <a:t>Splunk (SPLK)</a:t>
            </a:r>
            <a:r>
              <a:rPr lang="pt-PT" sz="1050">
                <a:latin typeface="Helvetica Neue Light"/>
                <a:ea typeface="Helvetica Neue Light"/>
                <a:cs typeface="Helvetica Neue Light"/>
                <a:sym typeface="Helvetica Neue Light"/>
              </a:rPr>
              <a:t>: Especializada em software para busca, monitoramento e análise de big data gerado por máquinas, com aplicações em segurança e TI.</a:t>
            </a:r>
            <a:endParaRPr/>
          </a:p>
          <a:p>
            <a:pPr indent="0" lvl="0" marL="0" marR="0" rtl="0" algn="ctr">
              <a:lnSpc>
                <a:spcPct val="100000"/>
              </a:lnSpc>
              <a:spcBef>
                <a:spcPts val="0"/>
              </a:spcBef>
              <a:spcAft>
                <a:spcPts val="0"/>
              </a:spcAft>
              <a:buSzPts val="1050"/>
              <a:buFont typeface="Helvetica Neue Light"/>
              <a:buNone/>
            </a:pPr>
            <a:r>
              <a:t/>
            </a:r>
            <a:endParaRPr b="0" i="0" sz="1050" u="none" cap="none" strike="noStrike">
              <a:solidFill>
                <a:srgbClr val="000000"/>
              </a:solidFill>
              <a:latin typeface="Helvetica Neue Light"/>
              <a:ea typeface="Helvetica Neue Light"/>
              <a:cs typeface="Helvetica Neue Light"/>
              <a:sym typeface="Helvetica Neue Light"/>
            </a:endParaRPr>
          </a:p>
        </p:txBody>
      </p:sp>
      <p:grpSp>
        <p:nvGrpSpPr>
          <p:cNvPr id="1422" name="Google Shape;1422;p75"/>
          <p:cNvGrpSpPr/>
          <p:nvPr/>
        </p:nvGrpSpPr>
        <p:grpSpPr>
          <a:xfrm>
            <a:off x="197782" y="6523821"/>
            <a:ext cx="8775818" cy="241500"/>
            <a:chOff x="197782" y="6523821"/>
            <a:chExt cx="8775818" cy="241500"/>
          </a:xfrm>
        </p:grpSpPr>
        <p:sp>
          <p:nvSpPr>
            <p:cNvPr id="1423" name="Google Shape;1423;p75"/>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424" name="Google Shape;1424;p75"/>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7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430" name="Google Shape;1430;p76"/>
          <p:cNvCxnSpPr/>
          <p:nvPr/>
        </p:nvCxnSpPr>
        <p:spPr>
          <a:xfrm flipH="1" rot="10800000">
            <a:off x="730166" y="599325"/>
            <a:ext cx="8191208" cy="1"/>
          </a:xfrm>
          <a:prstGeom prst="straightConnector1">
            <a:avLst/>
          </a:prstGeom>
          <a:noFill/>
          <a:ln>
            <a:noFill/>
          </a:ln>
        </p:spPr>
      </p:cxnSp>
      <p:sp>
        <p:nvSpPr>
          <p:cNvPr id="1431" name="Google Shape;1431;p7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432" name="Google Shape;1432;p76"/>
          <p:cNvCxnSpPr/>
          <p:nvPr/>
        </p:nvCxnSpPr>
        <p:spPr>
          <a:xfrm flipH="1" rot="10800000">
            <a:off x="231284" y="6422275"/>
            <a:ext cx="8690090" cy="1"/>
          </a:xfrm>
          <a:prstGeom prst="straightConnector1">
            <a:avLst/>
          </a:prstGeom>
          <a:noFill/>
          <a:ln>
            <a:noFill/>
          </a:ln>
        </p:spPr>
      </p:cxnSp>
      <p:sp>
        <p:nvSpPr>
          <p:cNvPr id="1433" name="Google Shape;1433;p76"/>
          <p:cNvSpPr txBox="1"/>
          <p:nvPr>
            <p:ph type="title"/>
          </p:nvPr>
        </p:nvSpPr>
        <p:spPr>
          <a:xfrm>
            <a:off x="139076" y="787539"/>
            <a:ext cx="8782298" cy="51184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API </a:t>
            </a:r>
            <a:endParaRPr sz="4400"/>
          </a:p>
        </p:txBody>
      </p:sp>
      <p:sp>
        <p:nvSpPr>
          <p:cNvPr id="1434" name="Google Shape;1434;p76"/>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https://site.financialmodelingprep.com/developer/docs</a:t>
            </a:r>
            <a:endParaRPr sz="1200">
              <a:latin typeface="Helvetica Neue Light"/>
              <a:ea typeface="Helvetica Neue Light"/>
              <a:cs typeface="Helvetica Neue Light"/>
              <a:sym typeface="Helvetica Neue Light"/>
            </a:endParaRPr>
          </a:p>
        </p:txBody>
      </p:sp>
      <p:pic>
        <p:nvPicPr>
          <p:cNvPr id="1435" name="Google Shape;1435;p76"/>
          <p:cNvPicPr preferRelativeResize="0"/>
          <p:nvPr/>
        </p:nvPicPr>
        <p:blipFill rotWithShape="1">
          <a:blip r:embed="rId5">
            <a:alphaModFix/>
          </a:blip>
          <a:srcRect b="0" l="0" r="0" t="0"/>
          <a:stretch/>
        </p:blipFill>
        <p:spPr>
          <a:xfrm>
            <a:off x="730166" y="1880748"/>
            <a:ext cx="7419703" cy="3767415"/>
          </a:xfrm>
          <a:prstGeom prst="rect">
            <a:avLst/>
          </a:prstGeom>
          <a:noFill/>
          <a:ln>
            <a:noFill/>
          </a:ln>
        </p:spPr>
      </p:pic>
      <p:grpSp>
        <p:nvGrpSpPr>
          <p:cNvPr id="1436" name="Google Shape;1436;p76"/>
          <p:cNvGrpSpPr/>
          <p:nvPr/>
        </p:nvGrpSpPr>
        <p:grpSpPr>
          <a:xfrm>
            <a:off x="197782" y="6523821"/>
            <a:ext cx="8775818" cy="241500"/>
            <a:chOff x="197782" y="6523821"/>
            <a:chExt cx="8775818" cy="241500"/>
          </a:xfrm>
        </p:grpSpPr>
        <p:sp>
          <p:nvSpPr>
            <p:cNvPr id="1437" name="Google Shape;1437;p76"/>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438" name="Google Shape;1438;p76"/>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pic>
        <p:nvPicPr>
          <p:cNvPr id="1443" name="Google Shape;1443;p7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444" name="Google Shape;1444;p77"/>
          <p:cNvCxnSpPr/>
          <p:nvPr/>
        </p:nvCxnSpPr>
        <p:spPr>
          <a:xfrm flipH="1" rot="10800000">
            <a:off x="730166" y="599325"/>
            <a:ext cx="8191208" cy="1"/>
          </a:xfrm>
          <a:prstGeom prst="straightConnector1">
            <a:avLst/>
          </a:prstGeom>
          <a:noFill/>
          <a:ln>
            <a:noFill/>
          </a:ln>
        </p:spPr>
      </p:cxnSp>
      <p:sp>
        <p:nvSpPr>
          <p:cNvPr id="1445" name="Google Shape;1445;p7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446" name="Google Shape;1446;p77"/>
          <p:cNvSpPr txBox="1"/>
          <p:nvPr>
            <p:ph type="title"/>
          </p:nvPr>
        </p:nvSpPr>
        <p:spPr>
          <a:xfrm>
            <a:off x="191379" y="943074"/>
            <a:ext cx="8782298" cy="51184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Arquitetura do Projeto</a:t>
            </a:r>
            <a:endParaRPr sz="4400"/>
          </a:p>
        </p:txBody>
      </p:sp>
      <p:pic>
        <p:nvPicPr>
          <p:cNvPr descr="Data Engineering] Enabling Big Data Query Service (API) on Azure Databricks  | by Keshav Singh | Medium" id="1447" name="Google Shape;1447;p77"/>
          <p:cNvPicPr preferRelativeResize="0"/>
          <p:nvPr/>
        </p:nvPicPr>
        <p:blipFill rotWithShape="1">
          <a:blip r:embed="rId4">
            <a:alphaModFix/>
          </a:blip>
          <a:srcRect b="0" l="0" r="0" t="0"/>
          <a:stretch/>
        </p:blipFill>
        <p:spPr>
          <a:xfrm>
            <a:off x="1450115" y="2017124"/>
            <a:ext cx="6117634" cy="2926137"/>
          </a:xfrm>
          <a:prstGeom prst="rect">
            <a:avLst/>
          </a:prstGeom>
          <a:noFill/>
          <a:ln>
            <a:noFill/>
          </a:ln>
        </p:spPr>
      </p:pic>
      <p:sp>
        <p:nvSpPr>
          <p:cNvPr id="1448" name="Google Shape;1448;p77"/>
          <p:cNvSpPr txBox="1"/>
          <p:nvPr/>
        </p:nvSpPr>
        <p:spPr>
          <a:xfrm>
            <a:off x="1297577" y="5115311"/>
            <a:ext cx="6117634" cy="441465"/>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400"/>
              <a:buFont typeface="Helvetica Neue Light"/>
              <a:buNone/>
            </a:pPr>
            <a:r>
              <a:rPr b="1" lang="pt-PT" sz="2400">
                <a:solidFill>
                  <a:srgbClr val="000000"/>
                </a:solidFill>
                <a:latin typeface="Helvetica Neue Light"/>
                <a:ea typeface="Helvetica Neue Light"/>
                <a:cs typeface="Helvetica Neue Light"/>
                <a:sym typeface="Helvetica Neue Light"/>
              </a:rPr>
              <a:t>Primeira Parte: </a:t>
            </a:r>
            <a:r>
              <a:rPr b="1" i="0" lang="pt-PT" sz="2400" u="none" cap="none" strike="noStrike">
                <a:solidFill>
                  <a:srgbClr val="000000"/>
                </a:solidFill>
                <a:latin typeface="Helvetica Neue Light"/>
                <a:ea typeface="Helvetica Neue Light"/>
                <a:cs typeface="Helvetica Neue Light"/>
                <a:sym typeface="Helvetica Neue Light"/>
              </a:rPr>
              <a:t>Construir um Pipeline</a:t>
            </a:r>
            <a:endParaRPr/>
          </a:p>
        </p:txBody>
      </p:sp>
      <p:sp>
        <p:nvSpPr>
          <p:cNvPr id="1449" name="Google Shape;1449;p77"/>
          <p:cNvSpPr txBox="1"/>
          <p:nvPr/>
        </p:nvSpPr>
        <p:spPr>
          <a:xfrm>
            <a:off x="1297577" y="5690345"/>
            <a:ext cx="6117634" cy="441465"/>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400"/>
              <a:buFont typeface="Helvetica Neue Light"/>
              <a:buNone/>
            </a:pPr>
            <a:r>
              <a:rPr b="1" i="0" lang="pt-PT" sz="2400" u="none" cap="none" strike="noStrike">
                <a:solidFill>
                  <a:srgbClr val="000000"/>
                </a:solidFill>
                <a:latin typeface="Helvetica Neue Light"/>
                <a:ea typeface="Helvetica Neue Light"/>
                <a:cs typeface="Helvetica Neue Light"/>
                <a:sym typeface="Helvetica Neue Light"/>
              </a:rPr>
              <a:t>Segunda Parte: </a:t>
            </a:r>
            <a:r>
              <a:rPr b="1" lang="pt-PT" sz="2400">
                <a:solidFill>
                  <a:srgbClr val="000000"/>
                </a:solidFill>
                <a:latin typeface="Helvetica Neue Light"/>
                <a:ea typeface="Helvetica Neue Light"/>
                <a:cs typeface="Helvetica Neue Light"/>
                <a:sym typeface="Helvetica Neue Light"/>
              </a:rPr>
              <a:t>Tirar Alguns Insights</a:t>
            </a:r>
            <a:endParaRPr b="1" i="0" sz="2400" u="none" cap="none" strike="noStrike">
              <a:solidFill>
                <a:srgbClr val="000000"/>
              </a:solidFill>
              <a:latin typeface="Helvetica Neue Light"/>
              <a:ea typeface="Helvetica Neue Light"/>
              <a:cs typeface="Helvetica Neue Light"/>
              <a:sym typeface="Helvetica Neue Light"/>
            </a:endParaRPr>
          </a:p>
        </p:txBody>
      </p:sp>
      <p:grpSp>
        <p:nvGrpSpPr>
          <p:cNvPr id="1450" name="Google Shape;1450;p77"/>
          <p:cNvGrpSpPr/>
          <p:nvPr/>
        </p:nvGrpSpPr>
        <p:grpSpPr>
          <a:xfrm>
            <a:off x="197782" y="6523821"/>
            <a:ext cx="8775818" cy="241500"/>
            <a:chOff x="197782" y="6523821"/>
            <a:chExt cx="8775818" cy="241500"/>
          </a:xfrm>
        </p:grpSpPr>
        <p:sp>
          <p:nvSpPr>
            <p:cNvPr id="1451" name="Google Shape;1451;p77"/>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452" name="Google Shape;1452;p77"/>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id="1457" name="Google Shape;1457;g32a05d6f200_0_14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458" name="Google Shape;1458;g32a05d6f200_0_147"/>
          <p:cNvCxnSpPr/>
          <p:nvPr/>
        </p:nvCxnSpPr>
        <p:spPr>
          <a:xfrm>
            <a:off x="730166" y="599326"/>
            <a:ext cx="8191200" cy="0"/>
          </a:xfrm>
          <a:prstGeom prst="straightConnector1">
            <a:avLst/>
          </a:prstGeom>
          <a:noFill/>
          <a:ln>
            <a:noFill/>
          </a:ln>
        </p:spPr>
      </p:cxnSp>
      <p:sp>
        <p:nvSpPr>
          <p:cNvPr id="1459" name="Google Shape;1459;g32a05d6f200_0_147"/>
          <p:cNvSpPr/>
          <p:nvPr/>
        </p:nvSpPr>
        <p:spPr>
          <a:xfrm>
            <a:off x="6514726" y="114582"/>
            <a:ext cx="2423700" cy="410700"/>
          </a:xfrm>
          <a:prstGeom prst="rect">
            <a:avLst/>
          </a:prstGeom>
          <a:noFill/>
          <a:ln>
            <a:noFill/>
          </a:ln>
        </p:spPr>
        <p:txBody>
          <a:bodyPr anchorCtr="0" anchor="ctr" bIns="35700" lIns="35700" spcFirstLastPara="1" rIns="35700" wrap="square" tIns="35700">
            <a:no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1460" name="Google Shape;1460;g32a05d6f200_0_147"/>
          <p:cNvSpPr txBox="1"/>
          <p:nvPr>
            <p:ph type="title"/>
          </p:nvPr>
        </p:nvSpPr>
        <p:spPr>
          <a:xfrm>
            <a:off x="191379" y="943074"/>
            <a:ext cx="8782200" cy="51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Exercício 02 – IMDB</a:t>
            </a:r>
            <a:endParaRPr sz="4400"/>
          </a:p>
        </p:txBody>
      </p:sp>
      <p:sp>
        <p:nvSpPr>
          <p:cNvPr id="1461" name="Google Shape;1461;g32a05d6f200_0_147"/>
          <p:cNvSpPr txBox="1"/>
          <p:nvPr/>
        </p:nvSpPr>
        <p:spPr>
          <a:xfrm>
            <a:off x="615593" y="5653316"/>
            <a:ext cx="78753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400" u="sng">
                <a:solidFill>
                  <a:schemeClr val="hlink"/>
                </a:solidFill>
                <a:latin typeface="Helvetica Neue Light"/>
                <a:ea typeface="Helvetica Neue Light"/>
                <a:cs typeface="Helvetica Neue Light"/>
                <a:sym typeface="Helvetica Neue Light"/>
                <a:hlinkClick r:id="rId4"/>
              </a:rPr>
              <a:t>https://www.kaggle.com/datasets/harshitshankhdhar/imdb-dataset-of-top-1000-movies-and-tv-shows</a:t>
            </a:r>
            <a:endParaRPr sz="1400">
              <a:latin typeface="Helvetica Neue Light"/>
              <a:ea typeface="Helvetica Neue Light"/>
              <a:cs typeface="Helvetica Neue Light"/>
              <a:sym typeface="Helvetica Neue Light"/>
            </a:endParaRPr>
          </a:p>
        </p:txBody>
      </p:sp>
      <p:pic>
        <p:nvPicPr>
          <p:cNvPr descr="IMDb – Wikipédia, a enciclopédia livre" id="1462" name="Google Shape;1462;g32a05d6f200_0_147"/>
          <p:cNvPicPr preferRelativeResize="0"/>
          <p:nvPr/>
        </p:nvPicPr>
        <p:blipFill rotWithShape="1">
          <a:blip r:embed="rId5">
            <a:alphaModFix/>
          </a:blip>
          <a:srcRect b="0" l="0" r="0" t="0"/>
          <a:stretch/>
        </p:blipFill>
        <p:spPr>
          <a:xfrm>
            <a:off x="1245326" y="2050179"/>
            <a:ext cx="6305007" cy="3178774"/>
          </a:xfrm>
          <a:prstGeom prst="rect">
            <a:avLst/>
          </a:prstGeom>
          <a:noFill/>
          <a:ln>
            <a:noFill/>
          </a:ln>
        </p:spPr>
      </p:pic>
      <p:grpSp>
        <p:nvGrpSpPr>
          <p:cNvPr id="1463" name="Google Shape;1463;g32a05d6f200_0_147"/>
          <p:cNvGrpSpPr/>
          <p:nvPr/>
        </p:nvGrpSpPr>
        <p:grpSpPr>
          <a:xfrm>
            <a:off x="197782" y="6523821"/>
            <a:ext cx="8775818" cy="241500"/>
            <a:chOff x="197782" y="6523821"/>
            <a:chExt cx="8775818" cy="241500"/>
          </a:xfrm>
        </p:grpSpPr>
        <p:sp>
          <p:nvSpPr>
            <p:cNvPr id="1464" name="Google Shape;1464;g32a05d6f200_0_147"/>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465" name="Google Shape;1465;g32a05d6f200_0_147"/>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pic>
        <p:nvPicPr>
          <p:cNvPr id="1470" name="Google Shape;1470;p78"/>
          <p:cNvPicPr preferRelativeResize="0"/>
          <p:nvPr/>
        </p:nvPicPr>
        <p:blipFill>
          <a:blip r:embed="rId3">
            <a:alphaModFix/>
          </a:blip>
          <a:stretch>
            <a:fillRect/>
          </a:stretch>
        </p:blipFill>
        <p:spPr>
          <a:xfrm>
            <a:off x="152400" y="152400"/>
            <a:ext cx="8737599" cy="6553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 name="Shape 131"/>
        <p:cNvGrpSpPr/>
        <p:nvPr/>
      </p:nvGrpSpPr>
      <p:grpSpPr>
        <a:xfrm>
          <a:off x="0" y="0"/>
          <a:ext cx="0" cy="0"/>
          <a:chOff x="0" y="0"/>
          <a:chExt cx="0" cy="0"/>
        </a:xfrm>
      </p:grpSpPr>
      <p:pic>
        <p:nvPicPr>
          <p:cNvPr id="132" name="Google Shape;132;p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33" name="Google Shape;133;p8"/>
          <p:cNvCxnSpPr/>
          <p:nvPr/>
        </p:nvCxnSpPr>
        <p:spPr>
          <a:xfrm flipH="1" rot="10800000">
            <a:off x="730166" y="599325"/>
            <a:ext cx="8191208" cy="1"/>
          </a:xfrm>
          <a:prstGeom prst="straightConnector1">
            <a:avLst/>
          </a:prstGeom>
          <a:noFill/>
          <a:ln>
            <a:noFill/>
          </a:ln>
        </p:spPr>
      </p:cxnSp>
      <p:sp>
        <p:nvSpPr>
          <p:cNvPr id="134" name="Google Shape;134;p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35" name="Google Shape;135;p8"/>
          <p:cNvCxnSpPr/>
          <p:nvPr/>
        </p:nvCxnSpPr>
        <p:spPr>
          <a:xfrm flipH="1" rot="10800000">
            <a:off x="231284" y="6422275"/>
            <a:ext cx="8690090" cy="1"/>
          </a:xfrm>
          <a:prstGeom prst="straightConnector1">
            <a:avLst/>
          </a:prstGeom>
          <a:noFill/>
          <a:ln>
            <a:noFill/>
          </a:ln>
        </p:spPr>
      </p:cxnSp>
      <p:sp>
        <p:nvSpPr>
          <p:cNvPr id="136" name="Google Shape;136;p8"/>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137" name="Google Shape;137;p8"/>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138" name="Google Shape;138;p8"/>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https://netflixtechblog.medium.com/</a:t>
            </a:r>
            <a:endParaRPr/>
          </a:p>
        </p:txBody>
      </p:sp>
      <p:sp>
        <p:nvSpPr>
          <p:cNvPr descr="big data analytics" id="139" name="Google Shape;139;p8"/>
          <p:cNvSpPr/>
          <p:nvPr/>
        </p:nvSpPr>
        <p:spPr>
          <a:xfrm>
            <a:off x="3629025" y="3923620"/>
            <a:ext cx="235087" cy="2350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latin typeface="Helvetica Neue Light"/>
              <a:ea typeface="Helvetica Neue Light"/>
              <a:cs typeface="Helvetica Neue Light"/>
              <a:sym typeface="Helvetica Neue Light"/>
            </a:endParaRPr>
          </a:p>
        </p:txBody>
      </p:sp>
      <p:pic>
        <p:nvPicPr>
          <p:cNvPr descr="How Netflix Uses Data Science | LITSLINK Blog" id="140" name="Google Shape;140;p8"/>
          <p:cNvPicPr preferRelativeResize="0"/>
          <p:nvPr/>
        </p:nvPicPr>
        <p:blipFill rotWithShape="1">
          <a:blip r:embed="rId4">
            <a:alphaModFix/>
          </a:blip>
          <a:srcRect b="0" l="0" r="0" t="0"/>
          <a:stretch/>
        </p:blipFill>
        <p:spPr>
          <a:xfrm>
            <a:off x="0" y="1910210"/>
            <a:ext cx="5316456" cy="3037580"/>
          </a:xfrm>
          <a:prstGeom prst="rect">
            <a:avLst/>
          </a:prstGeom>
          <a:noFill/>
          <a:ln>
            <a:noFill/>
          </a:ln>
        </p:spPr>
      </p:pic>
      <p:sp>
        <p:nvSpPr>
          <p:cNvPr id="141" name="Google Shape;141;p8"/>
          <p:cNvSpPr txBox="1"/>
          <p:nvPr/>
        </p:nvSpPr>
        <p:spPr>
          <a:xfrm>
            <a:off x="4720372" y="858327"/>
            <a:ext cx="4201002" cy="5786199"/>
          </a:xfrm>
          <a:prstGeom prst="rect">
            <a:avLst/>
          </a:prstGeom>
          <a:noFill/>
          <a:ln>
            <a:noFill/>
          </a:ln>
        </p:spPr>
        <p:txBody>
          <a:bodyPr anchorCtr="0" anchor="ctr" bIns="0" lIns="0" spcFirstLastPara="1" rIns="0" wrap="square" tIns="0">
            <a:spAutoFit/>
          </a:bodyPr>
          <a:lstStyle/>
          <a:p>
            <a:pPr indent="-285750" lvl="0" marL="285750" marR="0" rtl="0" algn="l">
              <a:lnSpc>
                <a:spcPct val="100000"/>
              </a:lnSpc>
              <a:spcBef>
                <a:spcPts val="0"/>
              </a:spcBef>
              <a:spcAft>
                <a:spcPts val="0"/>
              </a:spcAft>
              <a:buClr>
                <a:srgbClr val="202124"/>
              </a:buClr>
              <a:buSzPts val="1800"/>
              <a:buFont typeface="Noto Sans Symbols"/>
              <a:buChar char="▪"/>
            </a:pPr>
            <a:r>
              <a:rPr b="1" i="0" lang="pt-PT" sz="1800" u="none" cap="none" strike="noStrike">
                <a:solidFill>
                  <a:srgbClr val="202124"/>
                </a:solidFill>
                <a:latin typeface="Helvetica Neue Light"/>
                <a:ea typeface="Helvetica Neue Light"/>
                <a:cs typeface="Helvetica Neue Light"/>
                <a:sym typeface="Helvetica Neue Light"/>
              </a:rPr>
              <a:t>Mecanismo de recomendação: </a:t>
            </a:r>
            <a:r>
              <a:rPr i="0" lang="pt-PT" sz="1800" u="none" cap="none" strike="noStrike">
                <a:solidFill>
                  <a:srgbClr val="202124"/>
                </a:solidFill>
                <a:latin typeface="Helvetica Neue Light"/>
                <a:ea typeface="Helvetica Neue Light"/>
                <a:cs typeface="Helvetica Neue Light"/>
                <a:sym typeface="Helvetica Neue Light"/>
              </a:rPr>
              <a:t>Baseado nos dados do usuário, incluindo hábitos, notas, e preferências aumentou a satisfação do cliente e retenção.</a:t>
            </a:r>
            <a:endParaRPr b="1" i="0" sz="1800" u="none" cap="none" strike="noStrike">
              <a:solidFill>
                <a:srgbClr val="202124"/>
              </a:solidFill>
              <a:latin typeface="Helvetica Neue Light"/>
              <a:ea typeface="Helvetica Neue Light"/>
              <a:cs typeface="Helvetica Neue Light"/>
              <a:sym typeface="Helvetica Neue Light"/>
            </a:endParaRPr>
          </a:p>
          <a:p>
            <a:pPr indent="-171450" lvl="0" marL="285750" marR="0" rtl="0" algn="l">
              <a:lnSpc>
                <a:spcPct val="100000"/>
              </a:lnSpc>
              <a:spcBef>
                <a:spcPts val="0"/>
              </a:spcBef>
              <a:spcAft>
                <a:spcPts val="0"/>
              </a:spcAft>
              <a:buSzPts val="1800"/>
              <a:buFont typeface="Noto Sans Symbols"/>
              <a:buNone/>
            </a:pPr>
            <a:r>
              <a:t/>
            </a:r>
            <a:endParaRPr b="1" sz="1800">
              <a:solidFill>
                <a:srgbClr val="202124"/>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202124"/>
              </a:buClr>
              <a:buSzPts val="1800"/>
              <a:buFont typeface="Noto Sans Symbols"/>
              <a:buChar char="▪"/>
            </a:pPr>
            <a:r>
              <a:rPr b="1" i="0" lang="pt-PT" sz="1800" u="none" cap="none" strike="noStrike">
                <a:solidFill>
                  <a:srgbClr val="202124"/>
                </a:solidFill>
                <a:latin typeface="Helvetica Neue Light"/>
                <a:ea typeface="Helvetica Neue Light"/>
                <a:cs typeface="Helvetica Neue Light"/>
                <a:sym typeface="Helvetica Neue Light"/>
              </a:rPr>
              <a:t>Infraestrutura para processamento de dados em tempo real: </a:t>
            </a:r>
            <a:r>
              <a:rPr i="0" lang="pt-PT" sz="1800" u="none" cap="none" strike="noStrike">
                <a:solidFill>
                  <a:srgbClr val="202124"/>
                </a:solidFill>
                <a:latin typeface="Helvetica Neue Light"/>
                <a:ea typeface="Helvetica Neue Light"/>
                <a:cs typeface="Helvetica Neue Light"/>
                <a:sym typeface="Helvetica Neue Light"/>
              </a:rPr>
              <a:t>Para se adaptar a um crescimento de </a:t>
            </a:r>
            <a:r>
              <a:rPr lang="pt-PT" sz="1800">
                <a:solidFill>
                  <a:srgbClr val="202124"/>
                </a:solidFill>
                <a:latin typeface="Helvetica Neue Light"/>
                <a:ea typeface="Helvetica Neue Light"/>
                <a:cs typeface="Helvetica Neue Light"/>
                <a:sym typeface="Helvetica Neue Light"/>
              </a:rPr>
              <a:t>dados, investiram pesado em um sistema </a:t>
            </a:r>
            <a:r>
              <a:rPr b="1" lang="pt-PT" sz="1800">
                <a:solidFill>
                  <a:srgbClr val="202124"/>
                </a:solidFill>
                <a:latin typeface="Helvetica Neue Light"/>
                <a:ea typeface="Helvetica Neue Light"/>
                <a:cs typeface="Helvetica Neue Light"/>
                <a:sym typeface="Helvetica Neue Light"/>
              </a:rPr>
              <a:t>escaláve</a:t>
            </a:r>
            <a:r>
              <a:rPr lang="pt-PT" sz="1800">
                <a:solidFill>
                  <a:srgbClr val="202124"/>
                </a:solidFill>
                <a:latin typeface="Helvetica Neue Light"/>
                <a:ea typeface="Helvetica Neue Light"/>
                <a:cs typeface="Helvetica Neue Light"/>
                <a:sym typeface="Helvetica Neue Light"/>
              </a:rPr>
              <a:t>l e </a:t>
            </a:r>
            <a:r>
              <a:rPr b="1" lang="pt-PT" sz="1800">
                <a:solidFill>
                  <a:srgbClr val="202124"/>
                </a:solidFill>
                <a:latin typeface="Helvetica Neue Light"/>
                <a:ea typeface="Helvetica Neue Light"/>
                <a:cs typeface="Helvetica Neue Light"/>
                <a:sym typeface="Helvetica Neue Light"/>
              </a:rPr>
              <a:t>confiável.</a:t>
            </a:r>
            <a:endParaRPr b="1" i="0" sz="1800" u="none" cap="none" strike="noStrike">
              <a:solidFill>
                <a:srgbClr val="202124"/>
              </a:solidFill>
              <a:latin typeface="Helvetica Neue Light"/>
              <a:ea typeface="Helvetica Neue Light"/>
              <a:cs typeface="Helvetica Neue Light"/>
              <a:sym typeface="Helvetica Neue Light"/>
            </a:endParaRPr>
          </a:p>
          <a:p>
            <a:pPr indent="-171450" lvl="0" marL="285750" marR="0" rtl="0" algn="l">
              <a:lnSpc>
                <a:spcPct val="100000"/>
              </a:lnSpc>
              <a:spcBef>
                <a:spcPts val="0"/>
              </a:spcBef>
              <a:spcAft>
                <a:spcPts val="0"/>
              </a:spcAft>
              <a:buSzPts val="1800"/>
              <a:buFont typeface="Noto Sans Symbols"/>
              <a:buNone/>
            </a:pPr>
            <a:r>
              <a:t/>
            </a:r>
            <a:endParaRPr b="1" sz="1800">
              <a:solidFill>
                <a:srgbClr val="202124"/>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202124"/>
              </a:buClr>
              <a:buSzPts val="1800"/>
              <a:buFont typeface="Noto Sans Symbols"/>
              <a:buChar char="▪"/>
            </a:pPr>
            <a:r>
              <a:rPr b="1" i="0" lang="pt-PT" sz="1800" u="none" cap="none" strike="noStrike">
                <a:solidFill>
                  <a:srgbClr val="202124"/>
                </a:solidFill>
                <a:latin typeface="Helvetica Neue Light"/>
                <a:ea typeface="Helvetica Neue Light"/>
                <a:cs typeface="Helvetica Neue Light"/>
                <a:sym typeface="Helvetica Neue Light"/>
              </a:rPr>
              <a:t>Data Analytics: </a:t>
            </a:r>
            <a:r>
              <a:rPr i="0" lang="pt-PT" sz="1800" u="none" cap="none" strike="noStrike">
                <a:solidFill>
                  <a:srgbClr val="202124"/>
                </a:solidFill>
                <a:latin typeface="Helvetica Neue Light"/>
                <a:ea typeface="Helvetica Neue Light"/>
                <a:cs typeface="Helvetica Neue Light"/>
                <a:sym typeface="Helvetica Neue Light"/>
              </a:rPr>
              <a:t>Netflix incorporou o uso de dados como driver para ganhar insights no comport</a:t>
            </a:r>
            <a:r>
              <a:rPr lang="pt-PT" sz="1800">
                <a:solidFill>
                  <a:srgbClr val="202124"/>
                </a:solidFill>
                <a:latin typeface="Helvetica Neue Light"/>
                <a:ea typeface="Helvetica Neue Light"/>
                <a:cs typeface="Helvetica Neue Light"/>
                <a:sym typeface="Helvetica Neue Light"/>
              </a:rPr>
              <a:t>amento do usuário.</a:t>
            </a:r>
            <a:endParaRPr/>
          </a:p>
          <a:p>
            <a:pPr indent="-171450" lvl="0" marL="285750" marR="0" rtl="0" algn="l">
              <a:lnSpc>
                <a:spcPct val="100000"/>
              </a:lnSpc>
              <a:spcBef>
                <a:spcPts val="0"/>
              </a:spcBef>
              <a:spcAft>
                <a:spcPts val="0"/>
              </a:spcAft>
              <a:buSzPts val="1800"/>
              <a:buFont typeface="Noto Sans Symbols"/>
              <a:buNone/>
            </a:pPr>
            <a:r>
              <a:t/>
            </a:r>
            <a:endParaRPr b="1" sz="1800">
              <a:solidFill>
                <a:srgbClr val="202124"/>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202124"/>
              </a:buClr>
              <a:buSzPts val="1800"/>
              <a:buFont typeface="Noto Sans Symbols"/>
              <a:buChar char="▪"/>
            </a:pPr>
            <a:r>
              <a:rPr b="1" i="0" lang="pt-PT" sz="1800" u="none" cap="none" strike="noStrike">
                <a:solidFill>
                  <a:srgbClr val="202124"/>
                </a:solidFill>
                <a:latin typeface="Helvetica Neue Light"/>
                <a:ea typeface="Helvetica Neue Light"/>
                <a:cs typeface="Helvetica Neue Light"/>
                <a:sym typeface="Helvetica Neue Light"/>
              </a:rPr>
              <a:t>Produção de conteúdo: </a:t>
            </a:r>
            <a:r>
              <a:rPr i="0" lang="pt-PT" sz="1800" u="sng" cap="none" strike="noStrike">
                <a:solidFill>
                  <a:srgbClr val="202124"/>
                </a:solidFill>
                <a:latin typeface="Helvetica Neue Light"/>
                <a:ea typeface="Helvetica Neue Light"/>
                <a:cs typeface="Helvetica Neue Light"/>
                <a:sym typeface="Helvetica Neue Light"/>
                <a:hlinkClick r:id="rId5">
                  <a:extLst>
                    <a:ext uri="{A12FA001-AC4F-418D-AE19-62706E023703}">
                      <ahyp:hlinkClr val="tx"/>
                    </a:ext>
                  </a:extLst>
                </a:hlinkClick>
              </a:rPr>
              <a:t>House of Cards</a:t>
            </a:r>
            <a:endParaRPr i="0" sz="400" u="none" cap="none" strike="noStrike">
              <a:solidFill>
                <a:schemeClr val="dk1"/>
              </a:solidFill>
              <a:latin typeface="Helvetica Neue Light"/>
              <a:ea typeface="Helvetica Neue Light"/>
              <a:cs typeface="Helvetica Neue Light"/>
              <a:sym typeface="Helvetica Neue Light"/>
            </a:endParaRPr>
          </a:p>
          <a:p>
            <a:pPr indent="-260350" lvl="0" marL="285750" marR="0" rtl="0" algn="l">
              <a:lnSpc>
                <a:spcPct val="100000"/>
              </a:lnSpc>
              <a:spcBef>
                <a:spcPts val="0"/>
              </a:spcBef>
              <a:spcAft>
                <a:spcPts val="0"/>
              </a:spcAft>
              <a:buSzPts val="400"/>
              <a:buFont typeface="Noto Sans Symbols"/>
              <a:buNone/>
            </a:pPr>
            <a:r>
              <a:t/>
            </a:r>
            <a:endParaRPr b="1" sz="400">
              <a:solidFill>
                <a:schemeClr val="dk1"/>
              </a:solidFill>
              <a:latin typeface="Helvetica Neue Light"/>
              <a:ea typeface="Helvetica Neue Light"/>
              <a:cs typeface="Helvetica Neue Light"/>
              <a:sym typeface="Helvetica Neue Light"/>
            </a:endParaRPr>
          </a:p>
          <a:p>
            <a:pPr indent="-260350" lvl="0" marL="285750" marR="0" rtl="0" algn="l">
              <a:lnSpc>
                <a:spcPct val="100000"/>
              </a:lnSpc>
              <a:spcBef>
                <a:spcPts val="0"/>
              </a:spcBef>
              <a:spcAft>
                <a:spcPts val="0"/>
              </a:spcAft>
              <a:buSzPts val="400"/>
              <a:buFont typeface="Noto Sans Symbols"/>
              <a:buNone/>
            </a:pPr>
            <a:r>
              <a:t/>
            </a:r>
            <a:endParaRPr b="1" i="0" sz="400" u="none" cap="none" strike="noStrike">
              <a:solidFill>
                <a:schemeClr val="dk1"/>
              </a:solidFill>
              <a:latin typeface="Helvetica Neue Light"/>
              <a:ea typeface="Helvetica Neue Light"/>
              <a:cs typeface="Helvetica Neue Light"/>
              <a:sym typeface="Helvetica Neue Light"/>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pic>
        <p:nvPicPr>
          <p:cNvPr id="1475" name="Google Shape;1475;g32a05d6f200_0_161"/>
          <p:cNvPicPr preferRelativeResize="0"/>
          <p:nvPr/>
        </p:nvPicPr>
        <p:blipFill>
          <a:blip r:embed="rId3">
            <a:alphaModFix/>
          </a:blip>
          <a:stretch>
            <a:fillRect/>
          </a:stretch>
        </p:blipFill>
        <p:spPr>
          <a:xfrm>
            <a:off x="152400" y="152400"/>
            <a:ext cx="8737599" cy="65531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pic>
        <p:nvPicPr>
          <p:cNvPr id="1480" name="Google Shape;1480;p7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481" name="Google Shape;1481;p79"/>
          <p:cNvCxnSpPr/>
          <p:nvPr/>
        </p:nvCxnSpPr>
        <p:spPr>
          <a:xfrm flipH="1" rot="10800000">
            <a:off x="730166" y="599325"/>
            <a:ext cx="8191208" cy="1"/>
          </a:xfrm>
          <a:prstGeom prst="straightConnector1">
            <a:avLst/>
          </a:prstGeom>
          <a:noFill/>
          <a:ln>
            <a:noFill/>
          </a:ln>
        </p:spPr>
      </p:cxnSp>
      <p:sp>
        <p:nvSpPr>
          <p:cNvPr id="1482" name="Google Shape;1482;p7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483" name="Google Shape;1483;p79"/>
          <p:cNvCxnSpPr/>
          <p:nvPr/>
        </p:nvCxnSpPr>
        <p:spPr>
          <a:xfrm flipH="1" rot="10800000">
            <a:off x="231284" y="6422275"/>
            <a:ext cx="8690090" cy="1"/>
          </a:xfrm>
          <a:prstGeom prst="straightConnector1">
            <a:avLst/>
          </a:prstGeom>
          <a:noFill/>
          <a:ln>
            <a:noFill/>
          </a:ln>
        </p:spPr>
      </p:cxnSp>
      <p:pic>
        <p:nvPicPr>
          <p:cNvPr id="1484" name="Google Shape;1484;p79"/>
          <p:cNvPicPr preferRelativeResize="0"/>
          <p:nvPr/>
        </p:nvPicPr>
        <p:blipFill rotWithShape="1">
          <a:blip r:embed="rId4">
            <a:alphaModFix/>
          </a:blip>
          <a:srcRect b="0" l="0" r="0" t="0"/>
          <a:stretch/>
        </p:blipFill>
        <p:spPr>
          <a:xfrm>
            <a:off x="1039807" y="860021"/>
            <a:ext cx="7449491" cy="4999458"/>
          </a:xfrm>
          <a:prstGeom prst="rect">
            <a:avLst/>
          </a:prstGeom>
          <a:noFill/>
          <a:ln>
            <a:noFill/>
          </a:ln>
        </p:spPr>
      </p:pic>
      <p:sp>
        <p:nvSpPr>
          <p:cNvPr id="1485" name="Google Shape;1485;p79"/>
          <p:cNvSpPr txBox="1"/>
          <p:nvPr/>
        </p:nvSpPr>
        <p:spPr>
          <a:xfrm>
            <a:off x="253770" y="6120175"/>
            <a:ext cx="4572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https://signup.snowflake.com/</a:t>
            </a:r>
            <a:endParaRPr/>
          </a:p>
        </p:txBody>
      </p:sp>
      <p:grpSp>
        <p:nvGrpSpPr>
          <p:cNvPr id="1486" name="Google Shape;1486;p79"/>
          <p:cNvGrpSpPr/>
          <p:nvPr/>
        </p:nvGrpSpPr>
        <p:grpSpPr>
          <a:xfrm>
            <a:off x="197782" y="6523821"/>
            <a:ext cx="8775818" cy="241500"/>
            <a:chOff x="197782" y="6523821"/>
            <a:chExt cx="8775818" cy="241500"/>
          </a:xfrm>
        </p:grpSpPr>
        <p:sp>
          <p:nvSpPr>
            <p:cNvPr id="1487" name="Google Shape;1487;p79"/>
            <p:cNvSpPr/>
            <p:nvPr/>
          </p:nvSpPr>
          <p:spPr>
            <a:xfrm>
              <a:off x="197782" y="6523821"/>
              <a:ext cx="17889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488" name="Google Shape;1488;p79"/>
            <p:cNvSpPr/>
            <p:nvPr/>
          </p:nvSpPr>
          <p:spPr>
            <a:xfrm>
              <a:off x="7632900" y="6526250"/>
              <a:ext cx="13407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pic>
        <p:nvPicPr>
          <p:cNvPr id="146" name="Google Shape;146;p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47" name="Google Shape;147;p9"/>
          <p:cNvCxnSpPr/>
          <p:nvPr/>
        </p:nvCxnSpPr>
        <p:spPr>
          <a:xfrm flipH="1" rot="10800000">
            <a:off x="730166" y="599325"/>
            <a:ext cx="8191208" cy="1"/>
          </a:xfrm>
          <a:prstGeom prst="straightConnector1">
            <a:avLst/>
          </a:prstGeom>
          <a:noFill/>
          <a:ln>
            <a:noFill/>
          </a:ln>
        </p:spPr>
      </p:cxnSp>
      <p:sp>
        <p:nvSpPr>
          <p:cNvPr id="148" name="Google Shape;148;p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49" name="Google Shape;149;p9"/>
          <p:cNvCxnSpPr/>
          <p:nvPr/>
        </p:nvCxnSpPr>
        <p:spPr>
          <a:xfrm flipH="1" rot="10800000">
            <a:off x="231284" y="6422275"/>
            <a:ext cx="8690090" cy="1"/>
          </a:xfrm>
          <a:prstGeom prst="straightConnector1">
            <a:avLst/>
          </a:prstGeom>
          <a:noFill/>
          <a:ln>
            <a:noFill/>
          </a:ln>
        </p:spPr>
      </p:cxnSp>
      <p:sp>
        <p:nvSpPr>
          <p:cNvPr id="150" name="Google Shape;150;p9"/>
          <p:cNvSpPr/>
          <p:nvPr/>
        </p:nvSpPr>
        <p:spPr>
          <a:xfrm>
            <a:off x="197782" y="6523821"/>
            <a:ext cx="178895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Rodrigo Moutinho </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2024</a:t>
            </a:r>
            <a:endParaRPr sz="1100">
              <a:latin typeface="Helvetica Neue Light"/>
              <a:ea typeface="Helvetica Neue Light"/>
              <a:cs typeface="Helvetica Neue Light"/>
              <a:sym typeface="Helvetica Neue Light"/>
            </a:endParaRPr>
          </a:p>
        </p:txBody>
      </p:sp>
      <p:sp>
        <p:nvSpPr>
          <p:cNvPr id="151" name="Google Shape;151;p9"/>
          <p:cNvSpPr/>
          <p:nvPr/>
        </p:nvSpPr>
        <p:spPr>
          <a:xfrm>
            <a:off x="7784762" y="6526257"/>
            <a:ext cx="1188915" cy="236538"/>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www.edit.com.pt</a:t>
            </a:r>
            <a:endParaRPr/>
          </a:p>
        </p:txBody>
      </p:sp>
      <p:sp>
        <p:nvSpPr>
          <p:cNvPr id="152" name="Google Shape;152;p9"/>
          <p:cNvSpPr txBox="1"/>
          <p:nvPr/>
        </p:nvSpPr>
        <p:spPr>
          <a:xfrm>
            <a:off x="252527" y="6013686"/>
            <a:ext cx="49379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https://www.nestle.com/sustainability/waste-reduction</a:t>
            </a:r>
            <a:endParaRPr/>
          </a:p>
        </p:txBody>
      </p:sp>
      <p:sp>
        <p:nvSpPr>
          <p:cNvPr descr="big data analytics" id="153" name="Google Shape;153;p9"/>
          <p:cNvSpPr/>
          <p:nvPr/>
        </p:nvSpPr>
        <p:spPr>
          <a:xfrm>
            <a:off x="3629025" y="3923620"/>
            <a:ext cx="235087" cy="2350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latin typeface="Helvetica Neue Light"/>
              <a:ea typeface="Helvetica Neue Light"/>
              <a:cs typeface="Helvetica Neue Light"/>
              <a:sym typeface="Helvetica Neue Light"/>
            </a:endParaRPr>
          </a:p>
        </p:txBody>
      </p:sp>
      <p:pic>
        <p:nvPicPr>
          <p:cNvPr id="154" name="Google Shape;154;p9"/>
          <p:cNvPicPr preferRelativeResize="0"/>
          <p:nvPr/>
        </p:nvPicPr>
        <p:blipFill rotWithShape="1">
          <a:blip r:embed="rId4">
            <a:alphaModFix/>
          </a:blip>
          <a:srcRect b="0" l="0" r="0" t="0"/>
          <a:stretch/>
        </p:blipFill>
        <p:spPr>
          <a:xfrm>
            <a:off x="252527" y="1712050"/>
            <a:ext cx="6949462" cy="4176879"/>
          </a:xfrm>
          <a:prstGeom prst="rect">
            <a:avLst/>
          </a:prstGeom>
          <a:noFill/>
          <a:ln>
            <a:noFill/>
          </a:ln>
        </p:spPr>
      </p:pic>
      <p:pic>
        <p:nvPicPr>
          <p:cNvPr id="155" name="Google Shape;155;p9"/>
          <p:cNvPicPr preferRelativeResize="0"/>
          <p:nvPr/>
        </p:nvPicPr>
        <p:blipFill rotWithShape="1">
          <a:blip r:embed="rId5">
            <a:alphaModFix/>
          </a:blip>
          <a:srcRect b="0" l="0" r="0" t="0"/>
          <a:stretch/>
        </p:blipFill>
        <p:spPr>
          <a:xfrm>
            <a:off x="231284" y="833055"/>
            <a:ext cx="2400947" cy="777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Moutinho,Rodrigo,PT-Linda a Velha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2024-06-04T15:54:19Z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193a6450-2640-46d5-b622-a246ac2ac69f</vt:lpwstr>
  </property>
  <property fmtid="{D5CDD505-2E9C-101B-9397-08002B2CF9AE}" pid="8" name="MSIP_Label_1ada0a2f-b917-4d51-b0d0-d418a10c8b23_ContentBits">
    <vt:lpwstr>0</vt:lpwstr>
  </property>
</Properties>
</file>